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  <p:sldMasterId id="2147484512" r:id="rId4"/>
    <p:sldMasterId id="2147484524" r:id="rId5"/>
  </p:sldMasterIdLst>
  <p:notesMasterIdLst>
    <p:notesMasterId r:id="rId48"/>
  </p:notesMasterIdLst>
  <p:handoutMasterIdLst>
    <p:handoutMasterId r:id="rId49"/>
  </p:handoutMasterIdLst>
  <p:sldIdLst>
    <p:sldId id="465" r:id="rId6"/>
    <p:sldId id="412" r:id="rId7"/>
    <p:sldId id="413" r:id="rId8"/>
    <p:sldId id="414" r:id="rId9"/>
    <p:sldId id="449" r:id="rId10"/>
    <p:sldId id="460" r:id="rId11"/>
    <p:sldId id="452" r:id="rId12"/>
    <p:sldId id="464" r:id="rId13"/>
    <p:sldId id="463" r:id="rId14"/>
    <p:sldId id="415" r:id="rId15"/>
    <p:sldId id="416" r:id="rId16"/>
    <p:sldId id="421" r:id="rId17"/>
    <p:sldId id="422" r:id="rId18"/>
    <p:sldId id="417" r:id="rId19"/>
    <p:sldId id="455" r:id="rId20"/>
    <p:sldId id="418" r:id="rId21"/>
    <p:sldId id="419" r:id="rId22"/>
    <p:sldId id="420" r:id="rId23"/>
    <p:sldId id="423" r:id="rId24"/>
    <p:sldId id="424" r:id="rId25"/>
    <p:sldId id="456" r:id="rId26"/>
    <p:sldId id="457" r:id="rId27"/>
    <p:sldId id="459" r:id="rId28"/>
    <p:sldId id="428" r:id="rId29"/>
    <p:sldId id="458" r:id="rId30"/>
    <p:sldId id="429" r:id="rId31"/>
    <p:sldId id="431" r:id="rId32"/>
    <p:sldId id="432" r:id="rId33"/>
    <p:sldId id="433" r:id="rId34"/>
    <p:sldId id="434" r:id="rId35"/>
    <p:sldId id="435" r:id="rId36"/>
    <p:sldId id="461" r:id="rId37"/>
    <p:sldId id="462" r:id="rId38"/>
    <p:sldId id="438" r:id="rId39"/>
    <p:sldId id="439" r:id="rId40"/>
    <p:sldId id="440" r:id="rId41"/>
    <p:sldId id="441" r:id="rId42"/>
    <p:sldId id="454" r:id="rId43"/>
    <p:sldId id="442" r:id="rId44"/>
    <p:sldId id="443" r:id="rId45"/>
    <p:sldId id="396" r:id="rId46"/>
    <p:sldId id="444" r:id="rId47"/>
  </p:sldIdLst>
  <p:sldSz cx="9144000" cy="5143500" type="screen16x9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22C"/>
    <a:srgbClr val="48B5E8"/>
    <a:srgbClr val="1BAB48"/>
    <a:srgbClr val="E7E7E8"/>
    <a:srgbClr val="E6E5D8"/>
    <a:srgbClr val="58585A"/>
    <a:srgbClr val="000000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798" autoAdjust="0"/>
  </p:normalViewPr>
  <p:slideViewPr>
    <p:cSldViewPr>
      <p:cViewPr varScale="1">
        <p:scale>
          <a:sx n="97" d="100"/>
          <a:sy n="97" d="100"/>
        </p:scale>
        <p:origin x="-77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11CA1253-6036-1442-92E4-D7FB4999B17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09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0E317A7-3EA6-3541-90E0-2EBAC26B66E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672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MS PGothic" panose="020B0600070205080204" pitchFamily="34" charset="-128"/>
        <a:cs typeface="ヒラギノ角ゴ Pro W3" pitchFamily="-107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Arial" charset="0"/>
              <a:ea typeface="MS PGothic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393B0E0-76E5-EB42-A760-F41380AD26EB}" type="slidenum">
              <a:rPr lang="en-US" sz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pPr/>
              <a:t>7</a:t>
            </a:fld>
            <a:endParaRPr lang="en-US" sz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Arial" charset="0"/>
              <a:ea typeface="MS PGothic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15DB2BA-FDA8-2B4E-9362-47916AB40726}" type="slidenum">
              <a:rPr lang="en-US" sz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pPr/>
              <a:t>15</a:t>
            </a:fld>
            <a:endParaRPr lang="en-US" sz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Arial" charset="0"/>
              <a:ea typeface="MS PGothic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F0A3D53B-534F-5448-A71D-9C5463C55441}" type="slidenum">
              <a:rPr lang="en-US" sz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pPr/>
              <a:t>21</a:t>
            </a:fld>
            <a:endParaRPr lang="en-US" sz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Arial" charset="0"/>
              <a:ea typeface="MS PGothic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892DB1C-9EB0-D049-88CE-1D909BB50BC2}" type="slidenum">
              <a:rPr lang="en-US" sz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pPr/>
              <a:t>22</a:t>
            </a:fld>
            <a:endParaRPr lang="en-US" sz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Arial" charset="0"/>
              <a:ea typeface="MS PGothic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B1534B75-816B-434C-9FF2-A2E0330E050F}" type="slidenum">
              <a:rPr lang="en-US" sz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pPr/>
              <a:t>23</a:t>
            </a:fld>
            <a:endParaRPr lang="en-US" sz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Arial" charset="0"/>
              <a:ea typeface="MS PGothic" charset="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BFB3864A-E355-EB46-A46E-E033DA38465B}" type="slidenum">
              <a:rPr lang="en-US" sz="120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pPr/>
              <a:t>25</a:t>
            </a:fld>
            <a:endParaRPr lang="en-US" sz="120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2571750"/>
            <a:ext cx="9296400" cy="742950"/>
          </a:xfrm>
          <a:prstGeom prst="rect">
            <a:avLst/>
          </a:prstGeom>
          <a:solidFill>
            <a:srgbClr val="00AEEF"/>
          </a:solidFill>
          <a:effectLst/>
        </p:spPr>
        <p:txBody>
          <a:bodyPr lIns="548627" tIns="0" rIns="0" bIns="91438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3458808"/>
            <a:ext cx="6400800" cy="7131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62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342900"/>
            <a:ext cx="9296400" cy="40005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"/>
            <a:ext cx="8763000" cy="4000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394472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29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8763000" cy="4000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90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38" tIns="45719" rIns="91438" bIns="45719" anchor="t"/>
          <a:lstStyle>
            <a:lvl1pPr algn="l">
              <a:defRPr sz="4000" b="0" i="0" cap="all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000">
                <a:solidFill>
                  <a:srgbClr val="000000"/>
                </a:solidFill>
                <a:latin typeface="Georgia"/>
                <a:cs typeface="Georgia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972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>
            <a:lvl1pPr algn="l">
              <a:defRPr sz="3600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8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0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8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8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0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8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77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>
            <a:lvl1pPr algn="l">
              <a:defRPr sz="3600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>
                <a:solidFill>
                  <a:srgbClr val="000000"/>
                </a:solidFill>
                <a:latin typeface="Arial Narrow"/>
                <a:cs typeface="Arial Narrow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0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18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6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>
                <a:solidFill>
                  <a:srgbClr val="000000"/>
                </a:solidFill>
                <a:latin typeface="Arial Narrow"/>
                <a:cs typeface="Arial Narrow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0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18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6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992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600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810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252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l">
              <a:defRPr sz="2000" b="1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8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4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20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20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400">
                <a:solidFill>
                  <a:srgbClr val="000000"/>
                </a:solidFill>
                <a:latin typeface="Georgia"/>
                <a:cs typeface="Georgia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0499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l">
              <a:defRPr sz="2000" b="1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400">
                <a:solidFill>
                  <a:srgbClr val="000000"/>
                </a:solidFill>
                <a:latin typeface="Georgia"/>
                <a:cs typeface="Georgia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3414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751582"/>
      </p:ext>
    </p:extLst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2571750"/>
            <a:ext cx="9296400" cy="74295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27" tIns="0" rIns="0" bIns="91438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3458808"/>
            <a:ext cx="6400800" cy="7131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3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014484"/>
      </p:ext>
    </p:extLst>
  </p:cSld>
  <p:clrMapOvr>
    <a:masterClrMapping/>
  </p:clrMapOvr>
  <p:transition xmlns:p14="http://schemas.microsoft.com/office/powerpoint/2010/main"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5"/>
          <p:cNvSpPr/>
          <p:nvPr/>
        </p:nvSpPr>
        <p:spPr>
          <a:xfrm>
            <a:off x="-152400" y="2000250"/>
            <a:ext cx="9525000" cy="1200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00250"/>
            <a:ext cx="8839200" cy="120015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74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152400" y="2000250"/>
            <a:ext cx="9525000" cy="120015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00250"/>
            <a:ext cx="8839200" cy="120015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934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152400" y="2000250"/>
            <a:ext cx="9525000" cy="120015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00250"/>
            <a:ext cx="8839200" cy="120015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12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152400" y="2000250"/>
            <a:ext cx="9525000" cy="120015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00250"/>
            <a:ext cx="8839200" cy="120015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77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152400" y="2000250"/>
            <a:ext cx="9525000" cy="120015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00250"/>
            <a:ext cx="8839200" cy="120015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718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00250"/>
            <a:ext cx="8839200" cy="120015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39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B92C44A4-2D71-BF48-9D56-2F88CA2E6F99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8D336E8-E889-9243-AAB8-A78384692717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6659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BD7CB360-4084-9F47-BC4B-B293F11E638A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1245022-0FF0-6C46-A8B5-BBF31D29DC68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4279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48C143C4-C665-604B-A085-A22652BEA9F8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84F82737-390F-8843-87BE-81F5F4105341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657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2571750"/>
            <a:ext cx="9296400" cy="74295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27" tIns="0" rIns="0" bIns="91438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3458808"/>
            <a:ext cx="6400800" cy="7131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94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505206F-7DC7-8E49-90AA-4CA5C8EAE78E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066FF530-22A5-5842-AD76-FFD5F6D7E5A4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3972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B1CB162-74B6-3746-976F-62BEBC18F887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50C322C-BB3A-C341-AED1-5FD37798F1B4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6387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5F0DB101-633B-054E-B134-AA15B7EE4CF5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39D42FC-F08C-8344-9421-4E8D13CAEC8B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8338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01B545CA-4205-8A41-9EB9-7560C41413FD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449E1E7E-7DAB-254D-BE2C-3DA0D2134205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4238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AF3E333-AACC-2845-A835-5F0895D8E20B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94B17EC-5901-9C48-AE2E-5FE0B93DF717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7936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EB43D9D-4D17-A548-B053-84FF02C87240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87C969BD-DEB9-2E4C-9DC2-CD2D489E8664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983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8E13C317-48BB-D542-9312-3A87084FDE7A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858A9369-2CCB-9141-907D-6AD94E275534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8966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E75E23FE-7148-5B48-B698-97BCE1E6D451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66328E09-CE5F-EB43-BE25-A38F024F483C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6901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3166D9A5-E109-2E41-86D8-865C860FB734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660F5C4-2885-D74F-AE53-DC74DCC909FB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3475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BC2B7C3-D9A2-C444-AC99-92468E6D1E78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E41795F-99BA-824D-8EF3-D91B2DE8315A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2009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2571750"/>
            <a:ext cx="9296400" cy="74295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27" tIns="0" rIns="0" bIns="91438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3458808"/>
            <a:ext cx="6400800" cy="7131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623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E135E6B-3351-9F4F-A765-3A8F6AADDF07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EA1112A9-EE3D-A549-8972-0F2CB1F42518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9225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C677D21-BE18-7D41-908B-110755FBF5AE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AD25116-7151-A240-B372-6AC3F3D0EA14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1210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4E914AC-74BB-634E-9B2B-4CB9BF7A9C9A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8FB92A63-EC73-734E-95A0-C2ED12330D54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7735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3456629-7723-9440-B1EC-9F663DB48A5C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565F2C0-5AD1-E442-8220-2BD38FA7F825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76243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DEEEF54-8B8D-3D43-A96E-F026D49A87C5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6DE50C5-9ACB-4B44-9041-83E1729F27E2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7095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8D41155-69DD-B046-ACA1-A6EBF54559C7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62B81175-7E33-4947-B24E-D19FAB87F27B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98119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0FF51042-1D6A-1348-9418-21AB7FE6FB47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EAF82BB2-192F-C845-A00C-0FEABFF874EF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509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6260A10-2068-B347-A297-1B0AA8E22736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8AC85D8F-F7DA-CF4F-9EB0-CD75E48C27E7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45595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975F43B-29C6-2C47-BFA7-1AAA964C7E7A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AC2CFE2-53AB-934B-8F7A-40DC0297C5FA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3934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" name="Número de diapositiva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39C518B-6CC3-7442-B7FA-EDE58D4B1E84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763252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2571750"/>
            <a:ext cx="9296400" cy="74295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27" tIns="0" rIns="0" bIns="91438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3458808"/>
            <a:ext cx="6400800" cy="7131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46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/>
          <p:nvPr/>
        </p:nvSpPr>
        <p:spPr>
          <a:xfrm>
            <a:off x="-76200" y="342900"/>
            <a:ext cx="9296400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"/>
            <a:ext cx="8763000" cy="4000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394472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93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342900"/>
            <a:ext cx="9296400" cy="40005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"/>
            <a:ext cx="8763000" cy="4000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394472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6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342900"/>
            <a:ext cx="9296400" cy="40005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"/>
            <a:ext cx="8763000" cy="4000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394472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3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342900"/>
            <a:ext cx="9296400" cy="40005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"/>
            <a:ext cx="8763000" cy="4000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394472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40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955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67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78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485775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>
              <a:defRPr/>
            </a:pPr>
            <a:fld id="{B6432BC1-A8C2-B944-B532-C22CA1EA53D4}" type="slidenum">
              <a:rPr lang="en-US" sz="900" smtClean="0">
                <a:solidFill>
                  <a:srgbClr val="58585A"/>
                </a:solidFill>
                <a:latin typeface="Arial Narrow" charset="0"/>
              </a:rPr>
              <a:pPr algn="r">
                <a:defRPr/>
              </a:pPr>
              <a:t>‹Nr.›</a:t>
            </a:fld>
            <a:r>
              <a:rPr lang="en-US" sz="900" smtClean="0">
                <a:solidFill>
                  <a:srgbClr val="58585A"/>
                </a:solidFill>
                <a:latin typeface="Arial Narrow" charset="0"/>
              </a:rPr>
              <a:t>  </a:t>
            </a:r>
          </a:p>
        </p:txBody>
      </p:sp>
      <p:pic>
        <p:nvPicPr>
          <p:cNvPr id="2051" name="Pictur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67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00" r:id="rId6"/>
    <p:sldLayoutId id="2147484701" r:id="rId7"/>
    <p:sldLayoutId id="2147484702" r:id="rId8"/>
    <p:sldLayoutId id="2147484703" r:id="rId9"/>
    <p:sldLayoutId id="2147484704" r:id="rId10"/>
    <p:sldLayoutId id="2147484705" r:id="rId11"/>
    <p:sldLayoutId id="2147484706" r:id="rId12"/>
    <p:sldLayoutId id="2147484707" r:id="rId13"/>
    <p:sldLayoutId id="2147484713" r:id="rId14"/>
    <p:sldLayoutId id="2147484714" r:id="rId1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86600" y="485775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>
              <a:defRPr/>
            </a:pPr>
            <a:fld id="{76C9EC6E-C737-9349-8330-70C19729560B}" type="slidenum">
              <a:rPr lang="en-US" sz="900" smtClean="0">
                <a:solidFill>
                  <a:srgbClr val="58585A"/>
                </a:solidFill>
                <a:latin typeface="Arial Narrow" charset="0"/>
              </a:rPr>
              <a:pPr algn="r">
                <a:defRPr/>
              </a:pPr>
              <a:t>‹Nr.›</a:t>
            </a:fld>
            <a:r>
              <a:rPr lang="en-US" sz="900" smtClean="0">
                <a:solidFill>
                  <a:srgbClr val="58585A"/>
                </a:solidFill>
                <a:latin typeface="Arial Narrow" charset="0"/>
              </a:rPr>
              <a:t>  </a:t>
            </a:r>
          </a:p>
        </p:txBody>
      </p:sp>
      <p:pic>
        <p:nvPicPr>
          <p:cNvPr id="819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67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título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536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3B03C61-917A-154E-A0E7-92CDEB8F0AA2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defTabSz="685783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EAAA305-8CF9-D345-9BCC-FAFF6A4AB13E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1" r:id="rId1"/>
    <p:sldLayoutId id="2147484722" r:id="rId2"/>
    <p:sldLayoutId id="2147484723" r:id="rId3"/>
    <p:sldLayoutId id="2147484724" r:id="rId4"/>
    <p:sldLayoutId id="2147484725" r:id="rId5"/>
    <p:sldLayoutId id="2147484726" r:id="rId6"/>
    <p:sldLayoutId id="2147484727" r:id="rId7"/>
    <p:sldLayoutId id="2147484728" r:id="rId8"/>
    <p:sldLayoutId id="2147484729" r:id="rId9"/>
    <p:sldLayoutId id="2147484730" r:id="rId10"/>
    <p:sldLayoutId id="2147484731" r:id="rId11"/>
  </p:sldLayoutIdLs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título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27651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B326383-C172-5F4B-B970-616939619F2D}" type="datetimeFigureOut">
              <a:rPr lang="es-CO"/>
              <a:pPr>
                <a:defRPr/>
              </a:pPr>
              <a:t>30/05/20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011B520-EB1D-4F48-AE69-9E5BC40F6D91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  <p:sldLayoutId id="2147484743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5.jpe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.jpeg"/><Relationship Id="rId3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5.png"/><Relationship Id="rId3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4" Type="http://schemas.openxmlformats.org/officeDocument/2006/relationships/image" Target="../media/image5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69" y="0"/>
            <a:ext cx="4987533" cy="277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Título 1"/>
          <p:cNvSpPr>
            <a:spLocks noGrp="1"/>
          </p:cNvSpPr>
          <p:nvPr>
            <p:ph type="ctrTitle"/>
          </p:nvPr>
        </p:nvSpPr>
        <p:spPr bwMode="auto">
          <a:xfrm>
            <a:off x="-381000" y="2647950"/>
            <a:ext cx="9753600" cy="7429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r>
              <a:rPr lang="es-CO" sz="2800" b="1" dirty="0">
                <a:latin typeface="Arial Narrow" charset="0"/>
                <a:ea typeface="MS PGothic" charset="0"/>
                <a:cs typeface="Arial Narrow" charset="0"/>
              </a:rPr>
              <a:t>Aire + Sol = Agua Potable 24x7</a:t>
            </a:r>
            <a:endParaRPr lang="es-ES_tradnl" sz="2800" b="1" dirty="0">
              <a:latin typeface="Arial Narrow" charset="0"/>
              <a:ea typeface="MS PGothic" charset="0"/>
              <a:cs typeface="Arial Narrow" charset="0"/>
            </a:endParaRPr>
          </a:p>
        </p:txBody>
      </p:sp>
      <p:sp>
        <p:nvSpPr>
          <p:cNvPr id="44034" name="Subtítulo 2"/>
          <p:cNvSpPr>
            <a:spLocks noGrp="1"/>
          </p:cNvSpPr>
          <p:nvPr>
            <p:ph type="subTitle" idx="1"/>
          </p:nvPr>
        </p:nvSpPr>
        <p:spPr bwMode="auto">
          <a:xfrm>
            <a:off x="304800" y="3409950"/>
            <a:ext cx="64008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eaLnBrk="1" hangingPunct="1"/>
            <a:r>
              <a:rPr lang="es-CO" sz="2600" b="1" dirty="0">
                <a:solidFill>
                  <a:srgbClr val="01B4E7"/>
                </a:solidFill>
                <a:latin typeface="Georgia" charset="0"/>
                <a:ea typeface="MS PGothic" charset="0"/>
                <a:cs typeface="Georgia" charset="0"/>
              </a:rPr>
              <a:t>Innovación Social Centrada en las Comunidades</a:t>
            </a:r>
          </a:p>
          <a:p>
            <a:pPr eaLnBrk="1" hangingPunct="1"/>
            <a:r>
              <a:rPr lang="es-CO" sz="2600" b="1" dirty="0">
                <a:solidFill>
                  <a:srgbClr val="01B4E7"/>
                </a:solidFill>
                <a:latin typeface="Georgia" charset="0"/>
                <a:ea typeface="MS PGothic" charset="0"/>
                <a:cs typeface="Georgia" charset="0"/>
              </a:rPr>
              <a:t>Guajira </a:t>
            </a:r>
            <a:r>
              <a:rPr lang="mr-IN" sz="2600" b="1" dirty="0">
                <a:solidFill>
                  <a:srgbClr val="01B4E7"/>
                </a:solidFill>
                <a:latin typeface="Georgia" charset="0"/>
                <a:ea typeface="MS PGothic" charset="0"/>
                <a:cs typeface="Georgia" charset="0"/>
              </a:rPr>
              <a:t>–</a:t>
            </a:r>
            <a:r>
              <a:rPr lang="es-CO" sz="2600" b="1" dirty="0">
                <a:solidFill>
                  <a:srgbClr val="01B4E7"/>
                </a:solidFill>
                <a:latin typeface="Georgia" charset="0"/>
                <a:ea typeface="MS PGothic" charset="0"/>
                <a:cs typeface="Georgia" charset="0"/>
              </a:rPr>
              <a:t> Colombia</a:t>
            </a:r>
          </a:p>
          <a:p>
            <a:pPr eaLnBrk="1" hangingPunct="1"/>
            <a:r>
              <a:rPr lang="es-CO" sz="1800" dirty="0">
                <a:solidFill>
                  <a:srgbClr val="01B4E7"/>
                </a:solidFill>
                <a:latin typeface="Georgia" charset="0"/>
                <a:ea typeface="MS PGothic" charset="0"/>
                <a:cs typeface="Georgia" charset="0"/>
              </a:rPr>
              <a:t>2019</a:t>
            </a: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2" y="666755"/>
            <a:ext cx="202750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85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-7938" y="-533400"/>
            <a:ext cx="4583113" cy="3190875"/>
          </a:xfrm>
        </p:spPr>
      </p:pic>
      <p:pic>
        <p:nvPicPr>
          <p:cNvPr id="54274" name="Picture 2" descr="A picture containing sky, outdoor, ground, truck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2652713"/>
            <a:ext cx="4614862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2" descr="Image result for pozos alta guaji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45751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-457200"/>
            <a:ext cx="4567238" cy="3113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 advTm="20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0"/>
            <a:ext cx="45577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6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te es un pozo de agua subterránea que vive seco la mayor parte del año. Ante la ausencia de lluvias, no hay recarga del acuífero y vive seco por lo menos 9 meses del año."/>
          <p:cNvSpPr txBox="1"/>
          <p:nvPr/>
        </p:nvSpPr>
        <p:spPr>
          <a:xfrm>
            <a:off x="1289050" y="536575"/>
            <a:ext cx="2397125" cy="692150"/>
          </a:xfrm>
          <a:prstGeom prst="rect">
            <a:avLst/>
          </a:prstGeom>
          <a:solidFill>
            <a:schemeClr val="accent1">
              <a:alpha val="84000"/>
            </a:schemeClr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defPPr>
              <a:defRPr lang="es-CO"/>
            </a:defPPr>
            <a:lvl1pPr algn="ctr">
              <a:defRPr b="1">
                <a:solidFill>
                  <a:schemeClr val="lt1"/>
                </a:solidFill>
                <a:latin typeface="Chosence Light" panose="020005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dirty="0" smtClean="0">
                <a:solidFill>
                  <a:prstClr val="white"/>
                </a:solidFill>
              </a:rPr>
              <a:t>Agua contaminada por desechos animales, contaminación biotica.</a:t>
            </a:r>
            <a:endParaRPr lang="es-CO" sz="1400" dirty="0">
              <a:solidFill>
                <a:prstClr val="whit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556250" y="1228725"/>
            <a:ext cx="2065338" cy="633413"/>
          </a:xfrm>
          <a:prstGeom prst="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400" b="1" dirty="0" err="1" smtClean="0">
                <a:solidFill>
                  <a:prstClr val="white"/>
                </a:solidFill>
                <a:latin typeface="Chosence Light" panose="02000500000000000000" pitchFamily="2" charset="0"/>
              </a:rPr>
              <a:t>Extracción</a:t>
            </a:r>
            <a:endParaRPr lang="en-CA" sz="1400" b="1" dirty="0" smtClean="0">
              <a:solidFill>
                <a:prstClr val="white"/>
              </a:solidFill>
              <a:latin typeface="Chosence Light" panose="02000500000000000000" pitchFamily="2" charset="0"/>
            </a:endParaRPr>
          </a:p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smtClean="0">
                <a:solidFill>
                  <a:prstClr val="white"/>
                </a:solidFill>
                <a:latin typeface="Chosence Light" panose="02000500000000000000" pitchFamily="2" charset="0"/>
              </a:rPr>
              <a:t>D</a:t>
            </a:r>
            <a:r>
              <a:rPr lang="en-CA" sz="1400" b="1" dirty="0" err="1" smtClean="0">
                <a:solidFill>
                  <a:prstClr val="white"/>
                </a:solidFill>
                <a:latin typeface="Chosence Light" panose="02000500000000000000" pitchFamily="2" charset="0"/>
              </a:rPr>
              <a:t>irecta</a:t>
            </a:r>
            <a:r>
              <a:rPr lang="en-CA" sz="1400" b="1" dirty="0" smtClean="0">
                <a:solidFill>
                  <a:prstClr val="white"/>
                </a:solidFill>
                <a:latin typeface="Chosence Light" panose="02000500000000000000" pitchFamily="2" charset="0"/>
              </a:rPr>
              <a:t> con </a:t>
            </a:r>
            <a:r>
              <a:rPr lang="en-CA" sz="1400" b="1" dirty="0" err="1">
                <a:solidFill>
                  <a:prstClr val="white"/>
                </a:solidFill>
                <a:latin typeface="Chosence Light" panose="02000500000000000000" pitchFamily="2" charset="0"/>
              </a:rPr>
              <a:t>tanques</a:t>
            </a:r>
            <a:r>
              <a:rPr lang="en-CA" sz="1400" b="1" dirty="0">
                <a:solidFill>
                  <a:prstClr val="white"/>
                </a:solidFill>
                <a:latin typeface="Chosence Light" panose="02000500000000000000" pitchFamily="2" charset="0"/>
              </a:rPr>
              <a:t> </a:t>
            </a:r>
            <a:r>
              <a:rPr lang="en-CA" sz="1400" b="1" dirty="0" err="1">
                <a:solidFill>
                  <a:prstClr val="white"/>
                </a:solidFill>
                <a:latin typeface="Chosence Light" panose="02000500000000000000" pitchFamily="2" charset="0"/>
              </a:rPr>
              <a:t>contaminados</a:t>
            </a:r>
            <a:endParaRPr lang="es-ES" sz="1400" b="1" dirty="0">
              <a:solidFill>
                <a:prstClr val="white"/>
              </a:solidFill>
              <a:latin typeface="Chosence Light" panose="02000500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7458075" y="1862138"/>
            <a:ext cx="7938" cy="790575"/>
          </a:xfrm>
          <a:prstGeom prst="line">
            <a:avLst/>
          </a:prstGeom>
          <a:ln w="57150">
            <a:solidFill>
              <a:schemeClr val="bg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1450975" y="1228725"/>
            <a:ext cx="7938" cy="790575"/>
          </a:xfrm>
          <a:prstGeom prst="line">
            <a:avLst/>
          </a:prstGeom>
          <a:ln w="57150">
            <a:solidFill>
              <a:schemeClr val="bg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te es un pozo de agua subterránea que vive seco la mayor parte del año. Ante la ausencia de lluvias, no hay recarga del acuífero y vive seco por lo menos 9 meses del año."/>
          <p:cNvSpPr txBox="1"/>
          <p:nvPr/>
        </p:nvSpPr>
        <p:spPr>
          <a:xfrm>
            <a:off x="3457575" y="3671888"/>
            <a:ext cx="2397125" cy="692150"/>
          </a:xfrm>
          <a:prstGeom prst="rect">
            <a:avLst/>
          </a:prstGeom>
          <a:solidFill>
            <a:schemeClr val="accent1">
              <a:alpha val="84000"/>
            </a:schemeClr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defPPr>
              <a:defRPr lang="es-CO"/>
            </a:defPPr>
            <a:lvl1pPr algn="ctr">
              <a:defRPr b="1">
                <a:solidFill>
                  <a:schemeClr val="lt1"/>
                </a:solidFill>
                <a:latin typeface="Chosence Light" panose="020005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400" dirty="0" err="1" smtClean="0">
                <a:solidFill>
                  <a:prstClr val="white"/>
                </a:solidFill>
              </a:rPr>
              <a:t>Desnutrición</a:t>
            </a:r>
            <a:r>
              <a:rPr lang="en-CA" sz="1400" dirty="0">
                <a:solidFill>
                  <a:prstClr val="white"/>
                </a:solidFill>
              </a:rPr>
              <a:t> </a:t>
            </a:r>
            <a:r>
              <a:rPr lang="en-CA" sz="1400" dirty="0" smtClean="0">
                <a:solidFill>
                  <a:prstClr val="white"/>
                </a:solidFill>
              </a:rPr>
              <a:t>y </a:t>
            </a:r>
            <a:r>
              <a:rPr lang="en-CA" sz="1400" dirty="0" err="1" smtClean="0">
                <a:solidFill>
                  <a:prstClr val="white"/>
                </a:solidFill>
              </a:rPr>
              <a:t>menos</a:t>
            </a:r>
            <a:r>
              <a:rPr lang="en-CA" sz="1400" dirty="0" smtClean="0">
                <a:solidFill>
                  <a:prstClr val="white"/>
                </a:solidFill>
              </a:rPr>
              <a:t> </a:t>
            </a:r>
            <a:r>
              <a:rPr lang="en-CA" sz="1400" dirty="0" err="1" smtClean="0">
                <a:solidFill>
                  <a:prstClr val="white"/>
                </a:solidFill>
              </a:rPr>
              <a:t>tiempo</a:t>
            </a:r>
            <a:r>
              <a:rPr lang="en-CA" sz="1400" dirty="0" smtClean="0">
                <a:solidFill>
                  <a:prstClr val="white"/>
                </a:solidFill>
              </a:rPr>
              <a:t> </a:t>
            </a:r>
            <a:r>
              <a:rPr lang="en-CA" sz="1400" dirty="0" err="1" smtClean="0">
                <a:solidFill>
                  <a:prstClr val="white"/>
                </a:solidFill>
              </a:rPr>
              <a:t>para</a:t>
            </a:r>
            <a:r>
              <a:rPr lang="en-CA" sz="1400" dirty="0" smtClean="0">
                <a:solidFill>
                  <a:prstClr val="white"/>
                </a:solidFill>
              </a:rPr>
              <a:t> la </a:t>
            </a:r>
            <a:r>
              <a:rPr lang="en-CA" sz="1400" dirty="0" err="1" smtClean="0">
                <a:solidFill>
                  <a:prstClr val="white"/>
                </a:solidFill>
              </a:rPr>
              <a:t>educación</a:t>
            </a:r>
            <a:endParaRPr sz="1400" dirty="0">
              <a:solidFill>
                <a:prstClr val="white"/>
              </a:solidFill>
            </a:endParaRPr>
          </a:p>
        </p:txBody>
      </p:sp>
      <p:cxnSp>
        <p:nvCxnSpPr>
          <p:cNvPr id="11" name="Conector recto 10"/>
          <p:cNvCxnSpPr>
            <a:stCxn id="10" idx="3"/>
          </p:cNvCxnSpPr>
          <p:nvPr/>
        </p:nvCxnSpPr>
        <p:spPr>
          <a:xfrm>
            <a:off x="5854700" y="4017963"/>
            <a:ext cx="1331913" cy="0"/>
          </a:xfrm>
          <a:prstGeom prst="line">
            <a:avLst/>
          </a:prstGeom>
          <a:ln w="57150">
            <a:solidFill>
              <a:schemeClr val="bg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n 8" descr="Imagen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88" y="0"/>
            <a:ext cx="4586288" cy="514350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45" name="Picture 2" descr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47" name="Jurimakal y Pinski"/>
          <p:cNvSpPr txBox="1">
            <a:spLocks noGrp="1"/>
          </p:cNvSpPr>
          <p:nvPr>
            <p:ph type="title"/>
          </p:nvPr>
        </p:nvSpPr>
        <p:spPr>
          <a:xfrm>
            <a:off x="2881313" y="2155825"/>
            <a:ext cx="3062287" cy="993775"/>
          </a:xfrm>
          <a:solidFill>
            <a:srgbClr val="EB008B">
              <a:alpha val="8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b="1" dirty="0">
                <a:latin typeface="Chosence Light" panose="02000500000000000000" pitchFamily="2" charset="0"/>
              </a:rPr>
              <a:t>Jurimakal </a:t>
            </a:r>
            <a:r>
              <a:rPr lang="en-CA" b="1" dirty="0" smtClean="0">
                <a:latin typeface="Chosence Light" panose="02000500000000000000" pitchFamily="2" charset="0"/>
              </a:rPr>
              <a:t>+</a:t>
            </a:r>
            <a:r>
              <a:rPr b="1" dirty="0" smtClean="0">
                <a:latin typeface="Chosence Light" panose="02000500000000000000" pitchFamily="2" charset="0"/>
              </a:rPr>
              <a:t> </a:t>
            </a:r>
            <a:r>
              <a:rPr b="1" dirty="0">
                <a:latin typeface="Chosence Light" panose="02000500000000000000" pitchFamily="2" charset="0"/>
              </a:rPr>
              <a:t>Pinski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ozo actual Jurimakal y Pinski"/>
          <p:cNvSpPr txBox="1"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>
            <a:lvl1pPr defTabSz="484886">
              <a:defRPr sz="6640"/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>
                <a:ea typeface="+mj-ea"/>
                <a:cs typeface="+mj-cs"/>
              </a:rPr>
              <a:t>Pozo actual Jurimakal y Pinski</a:t>
            </a:r>
          </a:p>
        </p:txBody>
      </p:sp>
      <p:pic>
        <p:nvPicPr>
          <p:cNvPr id="151" name="Imagen 21" descr="Imagen 2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288"/>
            <a:ext cx="9144000" cy="5121276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8" name="Este es un pozo de agua subterránea que vive seco la mayor parte del año. Ante la ausencia de lluvias, no hay recarga del acuífero y vive seco por lo menos 9 meses del año."/>
          <p:cNvSpPr txBox="1"/>
          <p:nvPr/>
        </p:nvSpPr>
        <p:spPr>
          <a:xfrm>
            <a:off x="1900238" y="2546350"/>
            <a:ext cx="2397125" cy="692150"/>
          </a:xfrm>
          <a:prstGeom prst="rect">
            <a:avLst/>
          </a:prstGeom>
          <a:solidFill>
            <a:schemeClr val="accent1">
              <a:alpha val="84000"/>
            </a:schemeClr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defPPr>
              <a:defRPr lang="es-CO"/>
            </a:defPPr>
            <a:lvl1pPr algn="ctr">
              <a:defRPr b="1">
                <a:solidFill>
                  <a:schemeClr val="lt1"/>
                </a:solidFill>
                <a:latin typeface="Chosence Light" panose="020005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dirty="0" smtClean="0">
                <a:solidFill>
                  <a:prstClr val="white"/>
                </a:solidFill>
              </a:rPr>
              <a:t>SEQUÍA </a:t>
            </a:r>
            <a:r>
              <a:rPr lang="en-CA" sz="1200" dirty="0">
                <a:solidFill>
                  <a:prstClr val="white"/>
                </a:solidFill>
              </a:rPr>
              <a:t>9 MESES AL </a:t>
            </a:r>
            <a:r>
              <a:rPr lang="en-CA" sz="1200" dirty="0" smtClean="0">
                <a:solidFill>
                  <a:prstClr val="white"/>
                </a:solidFill>
              </a:rPr>
              <a:t>AÑO</a:t>
            </a:r>
            <a:endParaRPr lang="en-CA" sz="1200" dirty="0">
              <a:solidFill>
                <a:prstClr val="white"/>
              </a:solidFill>
            </a:endParaRPr>
          </a:p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dirty="0" smtClean="0">
                <a:solidFill>
                  <a:prstClr val="white"/>
                </a:solidFill>
              </a:rPr>
              <a:t>CONTAMINACIÓN </a:t>
            </a:r>
            <a:r>
              <a:rPr lang="en-CA" sz="1200" dirty="0">
                <a:solidFill>
                  <a:prstClr val="white"/>
                </a:solidFill>
              </a:rPr>
              <a:t>CONTINUA POR ELEMENTOS BIOTICOS</a:t>
            </a:r>
            <a:endParaRPr sz="1200" dirty="0">
              <a:solidFill>
                <a:prstClr val="white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00238" y="274638"/>
            <a:ext cx="2065337" cy="633412"/>
          </a:xfrm>
          <a:prstGeom prst="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 smtClean="0">
                <a:solidFill>
                  <a:prstClr val="white"/>
                </a:solidFill>
                <a:latin typeface="Chosence Light" panose="02000500000000000000" pitchFamily="2" charset="0"/>
              </a:rPr>
              <a:t>EXTRACCIÓN </a:t>
            </a:r>
            <a:r>
              <a:rPr lang="en-CA" sz="1200" b="1" dirty="0">
                <a:solidFill>
                  <a:prstClr val="white"/>
                </a:solidFill>
                <a:latin typeface="Chosence Light" panose="02000500000000000000" pitchFamily="2" charset="0"/>
              </a:rPr>
              <a:t>POR MEDIO DE SOGA ATADA A UN BALDE</a:t>
            </a:r>
            <a:endParaRPr lang="es-ES" sz="1200" b="1" dirty="0">
              <a:solidFill>
                <a:prstClr val="white"/>
              </a:solidFill>
              <a:latin typeface="Chosence Light" panose="02000500000000000000" pitchFamily="2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689475" y="3878263"/>
            <a:ext cx="2065338" cy="633412"/>
          </a:xfrm>
          <a:prstGeom prst="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solidFill>
                  <a:prstClr val="white"/>
                </a:solidFill>
                <a:latin typeface="Chosence Light" panose="02000500000000000000" pitchFamily="2" charset="0"/>
              </a:rPr>
              <a:t>CONSUMO DIRECTO DE CONTENEDORES CONTAMINADOS</a:t>
            </a:r>
            <a:endParaRPr lang="es-ES" sz="1200" b="1" dirty="0">
              <a:solidFill>
                <a:prstClr val="white"/>
              </a:solidFill>
              <a:latin typeface="Chosence Light" panose="02000500000000000000" pitchFamily="2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 flipV="1">
            <a:off x="5721350" y="3038475"/>
            <a:ext cx="7938" cy="788988"/>
          </a:xfrm>
          <a:prstGeom prst="line">
            <a:avLst/>
          </a:prstGeom>
          <a:ln w="57150">
            <a:solidFill>
              <a:schemeClr val="bg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1976438" y="788988"/>
            <a:ext cx="7937" cy="788987"/>
          </a:xfrm>
          <a:prstGeom prst="line">
            <a:avLst/>
          </a:prstGeom>
          <a:ln w="57150">
            <a:solidFill>
              <a:schemeClr val="bg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V="1">
            <a:off x="4173538" y="3087688"/>
            <a:ext cx="7937" cy="790575"/>
          </a:xfrm>
          <a:prstGeom prst="line">
            <a:avLst/>
          </a:prstGeom>
          <a:ln w="57150">
            <a:solidFill>
              <a:schemeClr val="bg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219200" y="1809750"/>
            <a:ext cx="6705600" cy="132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5000" dirty="0" smtClean="0">
                <a:solidFill>
                  <a:prstClr val="white"/>
                </a:solidFill>
                <a:latin typeface="Chosence" panose="02000500000000000000" pitchFamily="2" charset="0"/>
              </a:rPr>
              <a:t>Esto </a:t>
            </a:r>
            <a:r>
              <a:rPr lang="es-CO" sz="6000" b="1" dirty="0" smtClean="0">
                <a:solidFill>
                  <a:prstClr val="white"/>
                </a:solidFill>
                <a:latin typeface="Chosence" panose="02000500000000000000" pitchFamily="2" charset="0"/>
              </a:rPr>
              <a:t>No</a:t>
            </a:r>
            <a:r>
              <a:rPr lang="es-CO" sz="6000" dirty="0" smtClean="0">
                <a:solidFill>
                  <a:prstClr val="white"/>
                </a:solidFill>
                <a:latin typeface="Chosence" panose="02000500000000000000" pitchFamily="2" charset="0"/>
              </a:rPr>
              <a:t> </a:t>
            </a:r>
            <a:r>
              <a:rPr lang="es-CO" sz="5000" dirty="0" smtClean="0">
                <a:solidFill>
                  <a:prstClr val="white"/>
                </a:solidFill>
                <a:latin typeface="Chosence" panose="02000500000000000000" pitchFamily="2" charset="0"/>
              </a:rPr>
              <a:t>es sostenible</a:t>
            </a:r>
            <a:endParaRPr lang="es-CO" sz="5000" dirty="0">
              <a:solidFill>
                <a:prstClr val="white"/>
              </a:solidFill>
              <a:latin typeface="Chosence" panose="02000500000000000000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agen 2" descr="design-think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10719" r="92" b="-710"/>
          <a:stretch>
            <a:fillRect/>
          </a:stretch>
        </p:blipFill>
        <p:spPr bwMode="auto">
          <a:xfrm>
            <a:off x="0" y="971550"/>
            <a:ext cx="914400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itle 3"/>
          <p:cNvSpPr>
            <a:spLocks noGrp="1"/>
          </p:cNvSpPr>
          <p:nvPr>
            <p:ph type="title"/>
          </p:nvPr>
        </p:nvSpPr>
        <p:spPr bwMode="auto">
          <a:xfrm>
            <a:off x="457200" y="342900"/>
            <a:ext cx="78486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 sz="3600" b="1" dirty="0">
                <a:latin typeface="Arial Narrow" charset="0"/>
                <a:ea typeface="MS PGothic" charset="0"/>
                <a:cs typeface="Arial Narrow" charset="0"/>
              </a:rPr>
              <a:t>Ideación</a:t>
            </a:r>
            <a:r>
              <a:rPr lang="es-ES_tradnl" dirty="0">
                <a:latin typeface="Arial Narrow" charset="0"/>
                <a:ea typeface="MS PGothic" charset="0"/>
                <a:cs typeface="Arial Narrow" charset="0"/>
              </a:rPr>
              <a:t>: </a:t>
            </a:r>
            <a:r>
              <a:rPr lang="es-ES_tradnl" sz="2800" dirty="0">
                <a:latin typeface="Arial Narrow" charset="0"/>
                <a:ea typeface="MS PGothic" charset="0"/>
                <a:cs typeface="Arial Narrow" charset="0"/>
              </a:rPr>
              <a:t>Diseño de Soluciones Potenciales</a:t>
            </a:r>
            <a:endParaRPr lang="es-ES_tradnl" dirty="0">
              <a:latin typeface="Arial Narrow" charset="0"/>
              <a:ea typeface="MS PGothic" charset="0"/>
              <a:cs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3104">
            <a:off x="-338138" y="-323850"/>
            <a:ext cx="9807576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008B">
              <a:alpha val="52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471738" y="2025650"/>
            <a:ext cx="4200525" cy="1592263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300" b="1" dirty="0">
                <a:solidFill>
                  <a:prstClr val="white"/>
                </a:solidFill>
                <a:latin typeface="Built Titling Sb" panose="020B0706030202080204" pitchFamily="34" charset="0"/>
                <a:ea typeface="+mn-ea"/>
                <a:cs typeface="+mn-cs"/>
              </a:rPr>
              <a:t>VAMOS A TRABAJAR CON LO QUE TENEMOS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3104">
            <a:off x="-333375" y="-536575"/>
            <a:ext cx="10182225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743325" y="152400"/>
            <a:ext cx="1657350" cy="577850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300" b="1" dirty="0">
                <a:solidFill>
                  <a:prstClr val="white"/>
                </a:solidFill>
                <a:latin typeface="Chosence" panose="02000500000000000000" pitchFamily="2" charset="0"/>
                <a:ea typeface="+mn-ea"/>
                <a:cs typeface="+mn-cs"/>
              </a:rPr>
              <a:t>CIELO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600450" y="3967163"/>
            <a:ext cx="1943100" cy="577850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300" b="1" dirty="0">
                <a:solidFill>
                  <a:prstClr val="white"/>
                </a:solidFill>
                <a:latin typeface="Chosence" panose="02000500000000000000" pitchFamily="2" charset="0"/>
                <a:ea typeface="+mn-ea"/>
                <a:cs typeface="+mn-cs"/>
              </a:rPr>
              <a:t>TIERRA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0" y="2676525"/>
            <a:ext cx="9144000" cy="80963"/>
          </a:xfrm>
          <a:prstGeom prst="line">
            <a:avLst/>
          </a:prstGeom>
          <a:ln w="76200">
            <a:solidFill>
              <a:srgbClr val="EB008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3104">
            <a:off x="-338138" y="-323850"/>
            <a:ext cx="9807576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743325" y="152400"/>
            <a:ext cx="1657350" cy="623888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600" b="1" dirty="0">
                <a:solidFill>
                  <a:prstClr val="white"/>
                </a:solidFill>
                <a:latin typeface="Chosence" panose="02000500000000000000" pitchFamily="2" charset="0"/>
                <a:ea typeface="+mn-ea"/>
                <a:cs typeface="+mn-cs"/>
              </a:rPr>
              <a:t>CIELO</a:t>
            </a:r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0" y="2652713"/>
            <a:ext cx="9137650" cy="23812"/>
          </a:xfrm>
          <a:prstGeom prst="line">
            <a:avLst/>
          </a:prstGeom>
          <a:ln w="76200">
            <a:solidFill>
              <a:srgbClr val="EB008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-6350" y="2652713"/>
            <a:ext cx="9144000" cy="2490787"/>
          </a:xfrm>
          <a:prstGeom prst="rect">
            <a:avLst/>
          </a:prstGeom>
          <a:solidFill>
            <a:schemeClr val="bg2">
              <a:lumMod val="75000"/>
              <a:alpha val="7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005013" y="3438525"/>
            <a:ext cx="4995862" cy="1177925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7200" b="1" dirty="0" err="1">
                <a:solidFill>
                  <a:srgbClr val="41719C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AguaJira</a:t>
            </a:r>
            <a:endParaRPr lang="es-CO" sz="7200" b="1" dirty="0">
              <a:solidFill>
                <a:srgbClr val="41719C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557463" y="4467225"/>
            <a:ext cx="4000500" cy="300038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500" b="1" dirty="0">
                <a:solidFill>
                  <a:srgbClr val="41719C"/>
                </a:solidFill>
                <a:latin typeface="Calibri" panose="020F0502020204030204" pitchFamily="34" charset="0"/>
                <a:ea typeface="+mn-ea"/>
                <a:cs typeface="+mn-cs"/>
              </a:rPr>
              <a:t>Generación de Agua Auto sostenible</a:t>
            </a:r>
          </a:p>
        </p:txBody>
      </p:sp>
      <p:grpSp>
        <p:nvGrpSpPr>
          <p:cNvPr id="64520" name="Grupo 2"/>
          <p:cNvGrpSpPr>
            <a:grpSpLocks/>
          </p:cNvGrpSpPr>
          <p:nvPr/>
        </p:nvGrpSpPr>
        <p:grpSpPr bwMode="auto">
          <a:xfrm>
            <a:off x="4191000" y="3027363"/>
            <a:ext cx="752475" cy="752475"/>
            <a:chOff x="5321165" y="2981688"/>
            <a:chExt cx="1549671" cy="1549671"/>
          </a:xfrm>
        </p:grpSpPr>
        <p:sp>
          <p:nvSpPr>
            <p:cNvPr id="12" name="Elipse 11"/>
            <p:cNvSpPr/>
            <p:nvPr/>
          </p:nvSpPr>
          <p:spPr>
            <a:xfrm>
              <a:off x="5321165" y="2981688"/>
              <a:ext cx="1549671" cy="1549671"/>
            </a:xfrm>
            <a:prstGeom prst="ellipse">
              <a:avLst/>
            </a:prstGeom>
            <a:noFill/>
            <a:ln w="15240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1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8404" y="3217571"/>
              <a:ext cx="1055191" cy="10551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0"/>
            <a:ext cx="4575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ángulo 25"/>
          <p:cNvSpPr/>
          <p:nvPr/>
        </p:nvSpPr>
        <p:spPr>
          <a:xfrm>
            <a:off x="4572000" y="-3175"/>
            <a:ext cx="4572000" cy="5146675"/>
          </a:xfrm>
          <a:prstGeom prst="rect">
            <a:avLst/>
          </a:prstGeom>
          <a:solidFill>
            <a:schemeClr val="bg1">
              <a:lumMod val="7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9DC3E6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7200" dirty="0">
              <a:solidFill>
                <a:prstClr val="white"/>
              </a:solidFill>
              <a:latin typeface="Chosence" panose="02000500000000000000" pitchFamily="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351338" y="1811338"/>
            <a:ext cx="4995862" cy="1570037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9800" b="1" dirty="0" err="1">
                <a:solidFill>
                  <a:srgbClr val="41719C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AguaJira</a:t>
            </a:r>
            <a:endParaRPr lang="es-CO" sz="9800" b="1" dirty="0">
              <a:solidFill>
                <a:srgbClr val="41719C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6267450" y="844550"/>
            <a:ext cx="1162050" cy="1162050"/>
          </a:xfrm>
          <a:prstGeom prst="ellipse">
            <a:avLst/>
          </a:prstGeom>
          <a:noFill/>
          <a:ln w="1524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002213" y="3381375"/>
            <a:ext cx="4000500" cy="600075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700" b="1" dirty="0">
                <a:solidFill>
                  <a:srgbClr val="41719C"/>
                </a:solidFill>
                <a:latin typeface="Calibri" panose="020F0502020204030204" pitchFamily="34" charset="0"/>
                <a:ea typeface="+mn-ea"/>
                <a:cs typeface="+mn-cs"/>
              </a:rPr>
              <a:t>Generación de Agua segura Auto sostenible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880" y="1020689"/>
            <a:ext cx="791393" cy="79139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760" y="3791321"/>
            <a:ext cx="1114241" cy="1114241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81000" y="209550"/>
            <a:ext cx="3733800" cy="3347068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>
            <a:defPPr>
              <a:defRPr lang="es-CO"/>
            </a:defPPr>
            <a:lvl1pPr algn="ctr">
              <a:defRPr sz="7200">
                <a:solidFill>
                  <a:srgbClr val="EB00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000" dirty="0">
                <a:solidFill>
                  <a:srgbClr val="1B8BCD"/>
                </a:solidFill>
                <a:latin typeface="Chosence" panose="02000500000000000000" pitchFamily="2" charset="0"/>
                <a:ea typeface="+mn-ea"/>
              </a:rPr>
              <a:t>Tecnología </a:t>
            </a:r>
            <a:r>
              <a:rPr lang="es-CO" sz="3000" dirty="0" smtClean="0">
                <a:solidFill>
                  <a:srgbClr val="1B8BCD"/>
                </a:solidFill>
                <a:latin typeface="Chosence" panose="02000500000000000000" pitchFamily="2" charset="0"/>
                <a:ea typeface="+mn-ea"/>
              </a:rPr>
              <a:t>que permite producir</a:t>
            </a:r>
          </a:p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000" dirty="0" smtClean="0">
                <a:solidFill>
                  <a:srgbClr val="1B8BCD"/>
                </a:solidFill>
                <a:latin typeface="Chosence" panose="02000500000000000000" pitchFamily="2" charset="0"/>
                <a:ea typeface="+mn-ea"/>
              </a:rPr>
              <a:t> </a:t>
            </a:r>
            <a:r>
              <a:rPr lang="es-CO" sz="3300" b="1" dirty="0">
                <a:solidFill>
                  <a:srgbClr val="1F4E79"/>
                </a:solidFill>
                <a:latin typeface="Chosence" panose="02000500000000000000" pitchFamily="2" charset="0"/>
                <a:ea typeface="+mn-ea"/>
              </a:rPr>
              <a:t>300 litros/</a:t>
            </a:r>
            <a:r>
              <a:rPr lang="es-CO" sz="3300" b="1" dirty="0" smtClean="0">
                <a:solidFill>
                  <a:srgbClr val="1F4E79"/>
                </a:solidFill>
                <a:latin typeface="Chosence" panose="02000500000000000000" pitchFamily="2" charset="0"/>
                <a:ea typeface="+mn-ea"/>
              </a:rPr>
              <a:t>día</a:t>
            </a:r>
            <a:r>
              <a:rPr lang="es-CO" sz="3000" dirty="0" smtClean="0">
                <a:solidFill>
                  <a:srgbClr val="1B8BCD"/>
                </a:solidFill>
                <a:latin typeface="Chosence" panose="02000500000000000000" pitchFamily="2" charset="0"/>
                <a:ea typeface="+mn-ea"/>
              </a:rPr>
              <a:t> </a:t>
            </a:r>
          </a:p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000" dirty="0" smtClean="0">
                <a:solidFill>
                  <a:srgbClr val="1B8BCD"/>
                </a:solidFill>
                <a:latin typeface="Chosence" panose="02000500000000000000" pitchFamily="2" charset="0"/>
                <a:ea typeface="+mn-ea"/>
              </a:rPr>
              <a:t>a </a:t>
            </a:r>
            <a:r>
              <a:rPr lang="es-CO" sz="3000" dirty="0">
                <a:solidFill>
                  <a:srgbClr val="1B8BCD"/>
                </a:solidFill>
                <a:latin typeface="Chosence" panose="02000500000000000000" pitchFamily="2" charset="0"/>
                <a:ea typeface="+mn-ea"/>
              </a:rPr>
              <a:t>través </a:t>
            </a:r>
            <a:r>
              <a:rPr lang="es-CO" sz="3000" dirty="0" smtClean="0">
                <a:solidFill>
                  <a:srgbClr val="1B8BCD"/>
                </a:solidFill>
                <a:latin typeface="Chosence" panose="02000500000000000000" pitchFamily="2" charset="0"/>
                <a:ea typeface="+mn-ea"/>
              </a:rPr>
              <a:t>de la </a:t>
            </a:r>
            <a:r>
              <a:rPr lang="es-CO" sz="3000" dirty="0">
                <a:solidFill>
                  <a:srgbClr val="1B8BCD"/>
                </a:solidFill>
                <a:latin typeface="Chosence" panose="02000500000000000000" pitchFamily="2" charset="0"/>
                <a:ea typeface="+mn-ea"/>
              </a:rPr>
              <a:t>condensación de la humedad presente en el aire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143250" y="1485900"/>
            <a:ext cx="2971800" cy="1984375"/>
          </a:xfrm>
          <a:prstGeom prst="rect">
            <a:avLst/>
          </a:prstGeom>
          <a:noFill/>
        </p:spPr>
        <p:txBody>
          <a:bodyPr lIns="68577" tIns="34289" rIns="68577" bIns="34289">
            <a:spAutoFit/>
          </a:bodyPr>
          <a:lstStyle/>
          <a:p>
            <a:pPr defTabSz="68576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5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SED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rograma de radio Despierta Aragón Entrevista Juan Veiga_1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9" t="12054" r="18370" b="12334"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a referencia de la máquina es “cotidiana”"/>
          <p:cNvSpPr txBox="1"/>
          <p:nvPr/>
        </p:nvSpPr>
        <p:spPr>
          <a:xfrm>
            <a:off x="7853363" y="4567238"/>
            <a:ext cx="120332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9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Video </a:t>
            </a:r>
            <a:r>
              <a:rPr lang="en-CA" sz="9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propiedad</a:t>
            </a:r>
            <a:r>
              <a:rPr lang="en-CA" sz="9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AQUER</a:t>
            </a:r>
          </a:p>
          <a:p>
            <a:pPr algn="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9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fines </a:t>
            </a:r>
            <a:r>
              <a:rPr lang="en-CA" sz="9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ilustrativos</a:t>
            </a:r>
            <a:endParaRPr sz="9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7200" dirty="0">
              <a:solidFill>
                <a:prstClr val="white"/>
              </a:solidFill>
              <a:latin typeface="Chosence" panose="02000500000000000000" pitchFamily="2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185" y="64684"/>
            <a:ext cx="1296620" cy="129662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063" y="3691312"/>
            <a:ext cx="1255095" cy="125509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921" y="1752508"/>
            <a:ext cx="1330448" cy="1330448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1989138" y="1203325"/>
            <a:ext cx="546100" cy="1084263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6600" b="1" dirty="0">
                <a:solidFill>
                  <a:schemeClr val="accent1">
                    <a:lumMod val="50000"/>
                  </a:schemeClr>
                </a:solidFill>
                <a:latin typeface="Built Titling Sb" panose="020B070603020208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26" name="Conector recto de flecha 25"/>
          <p:cNvCxnSpPr/>
          <p:nvPr/>
        </p:nvCxnSpPr>
        <p:spPr>
          <a:xfrm>
            <a:off x="2228850" y="2892425"/>
            <a:ext cx="0" cy="598488"/>
          </a:xfrm>
          <a:prstGeom prst="straightConnector1">
            <a:avLst/>
          </a:prstGeom>
          <a:ln w="57150">
            <a:prstDash val="sysDash"/>
            <a:headEnd type="oval" w="sm" len="sm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>
            <a:off x="1655763" y="4478338"/>
            <a:ext cx="2820987" cy="530225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>
            <a:defPPr>
              <a:defRPr lang="es-CO"/>
            </a:defPPr>
            <a:lvl1pPr algn="ctr">
              <a:defRPr sz="7200">
                <a:solidFill>
                  <a:srgbClr val="EB00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000" dirty="0">
                <a:solidFill>
                  <a:srgbClr val="1B8BCD"/>
                </a:solidFill>
                <a:latin typeface="Built Titling Lt" panose="020B0306030202080204" pitchFamily="34" charset="0"/>
                <a:ea typeface="+mn-ea"/>
              </a:rPr>
              <a:t>300 litros/</a:t>
            </a:r>
            <a:r>
              <a:rPr lang="es-CO" sz="3000" dirty="0" smtClean="0">
                <a:solidFill>
                  <a:srgbClr val="1B8BCD"/>
                </a:solidFill>
                <a:latin typeface="Built Titling Lt" panose="020B0306030202080204" pitchFamily="34" charset="0"/>
                <a:ea typeface="+mn-ea"/>
              </a:rPr>
              <a:t>día</a:t>
            </a:r>
            <a:r>
              <a:rPr lang="es-CO" sz="3000" dirty="0">
                <a:solidFill>
                  <a:srgbClr val="1B8BCD"/>
                </a:solidFill>
                <a:latin typeface="Built Titling Lt" panose="020B0306030202080204" pitchFamily="34" charset="0"/>
                <a:ea typeface="+mn-ea"/>
              </a:rPr>
              <a:t>.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17" y="1519499"/>
            <a:ext cx="1248449" cy="124844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3"/>
          <p:cNvSpPr>
            <a:spLocks noGrp="1"/>
          </p:cNvSpPr>
          <p:nvPr>
            <p:ph type="title"/>
          </p:nvPr>
        </p:nvSpPr>
        <p:spPr bwMode="auto">
          <a:xfrm>
            <a:off x="457200" y="285750"/>
            <a:ext cx="78486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>
                <a:latin typeface="Arial Narrow" charset="0"/>
                <a:ea typeface="MS PGothic" charset="0"/>
                <a:cs typeface="Arial Narrow" charset="0"/>
              </a:rPr>
              <a:t>Prototipado</a:t>
            </a:r>
          </a:p>
        </p:txBody>
      </p:sp>
      <p:pic>
        <p:nvPicPr>
          <p:cNvPr id="67586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95350"/>
            <a:ext cx="6329363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3"/>
          <p:cNvSpPr>
            <a:spLocks noGrp="1"/>
          </p:cNvSpPr>
          <p:nvPr>
            <p:ph type="title"/>
          </p:nvPr>
        </p:nvSpPr>
        <p:spPr bwMode="auto">
          <a:xfrm>
            <a:off x="457200" y="285750"/>
            <a:ext cx="78486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 dirty="0" err="1" smtClean="0">
                <a:latin typeface="Arial Narrow" charset="0"/>
                <a:ea typeface="MS PGothic" charset="0"/>
                <a:cs typeface="Arial Narrow" charset="0"/>
              </a:rPr>
              <a:t>Prototipado</a:t>
            </a:r>
            <a:r>
              <a:rPr lang="es-ES_tradnl" dirty="0" smtClean="0">
                <a:latin typeface="Arial Narrow" charset="0"/>
                <a:ea typeface="MS PGothic" charset="0"/>
                <a:cs typeface="Arial Narrow" charset="0"/>
              </a:rPr>
              <a:t>: Generación de Agua 7x24</a:t>
            </a:r>
            <a:endParaRPr lang="es-ES_tradnl" dirty="0">
              <a:latin typeface="Arial Narrow" charset="0"/>
              <a:ea typeface="MS PGothic" charset="0"/>
              <a:cs typeface="Arial Narrow" charset="0"/>
            </a:endParaRPr>
          </a:p>
        </p:txBody>
      </p:sp>
      <p:pic>
        <p:nvPicPr>
          <p:cNvPr id="6963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731838"/>
            <a:ext cx="76866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3"/>
          <p:cNvSpPr>
            <a:spLocks noGrp="1"/>
          </p:cNvSpPr>
          <p:nvPr>
            <p:ph type="title"/>
          </p:nvPr>
        </p:nvSpPr>
        <p:spPr bwMode="auto">
          <a:xfrm>
            <a:off x="457200" y="285750"/>
            <a:ext cx="78486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>
                <a:latin typeface="Arial Narrow" charset="0"/>
                <a:ea typeface="MS PGothic" charset="0"/>
                <a:cs typeface="Arial Narrow" charset="0"/>
              </a:rPr>
              <a:t>Prototipado</a:t>
            </a:r>
          </a:p>
        </p:txBody>
      </p:sp>
      <p:pic>
        <p:nvPicPr>
          <p:cNvPr id="71682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09750"/>
            <a:ext cx="32988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4"/>
          <p:cNvSpPr/>
          <p:nvPr/>
        </p:nvSpPr>
        <p:spPr>
          <a:xfrm>
            <a:off x="228600" y="1352550"/>
            <a:ext cx="1763713" cy="501650"/>
          </a:xfrm>
          <a:prstGeom prst="rect">
            <a:avLst/>
          </a:prstGeom>
        </p:spPr>
        <p:txBody>
          <a:bodyPr lIns="68554" tIns="34277" rIns="68554" bIns="34277">
            <a:spAutoFit/>
          </a:bodyPr>
          <a:lstStyle/>
          <a:p>
            <a:pPr algn="r" defTabSz="685543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dirty="0">
                <a:solidFill>
                  <a:srgbClr val="1C28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380 indígenas, 36% niños y niñas.</a:t>
            </a:r>
            <a:endParaRPr lang="es-ES" sz="200" dirty="0">
              <a:solidFill>
                <a:srgbClr val="1C2835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684" name="Rectangle 85"/>
          <p:cNvSpPr>
            <a:spLocks noChangeArrowheads="1"/>
          </p:cNvSpPr>
          <p:nvPr/>
        </p:nvSpPr>
        <p:spPr bwMode="auto">
          <a:xfrm>
            <a:off x="1120775" y="1087438"/>
            <a:ext cx="8715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4" tIns="34277" rIns="68554" bIns="34277">
            <a:spAutoFit/>
          </a:bodyPr>
          <a:lstStyle/>
          <a:p>
            <a:pPr algn="r" defTabSz="684213" eaLnBrk="1" hangingPunct="1">
              <a:lnSpc>
                <a:spcPct val="130000"/>
              </a:lnSpc>
            </a:pPr>
            <a:r>
              <a:rPr lang="es-ES" sz="1200" b="1">
                <a:solidFill>
                  <a:srgbClr val="1D68A6"/>
                </a:solidFill>
                <a:cs typeface="Open Sans" charset="0"/>
              </a:rPr>
              <a:t>Población</a:t>
            </a:r>
          </a:p>
        </p:txBody>
      </p:sp>
      <p:sp>
        <p:nvSpPr>
          <p:cNvPr id="6" name="AutoShape 19"/>
          <p:cNvSpPr>
            <a:spLocks/>
          </p:cNvSpPr>
          <p:nvPr/>
        </p:nvSpPr>
        <p:spPr bwMode="auto">
          <a:xfrm>
            <a:off x="2070100" y="1117600"/>
            <a:ext cx="409575" cy="4095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6855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100">
              <a:solidFill>
                <a:srgbClr val="1C28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7" name="Freeform 9"/>
          <p:cNvSpPr>
            <a:spLocks noChangeArrowheads="1"/>
          </p:cNvSpPr>
          <p:nvPr/>
        </p:nvSpPr>
        <p:spPr bwMode="auto">
          <a:xfrm>
            <a:off x="2171700" y="1230313"/>
            <a:ext cx="206375" cy="204787"/>
          </a:xfrm>
          <a:custGeom>
            <a:avLst/>
            <a:gdLst>
              <a:gd name="T0" fmla="*/ 212 w 426"/>
              <a:gd name="T1" fmla="*/ 0 h 426"/>
              <a:gd name="T2" fmla="*/ 212 w 426"/>
              <a:gd name="T3" fmla="*/ 0 h 426"/>
              <a:gd name="T4" fmla="*/ 0 w 426"/>
              <a:gd name="T5" fmla="*/ 213 h 426"/>
              <a:gd name="T6" fmla="*/ 212 w 426"/>
              <a:gd name="T7" fmla="*/ 425 h 426"/>
              <a:gd name="T8" fmla="*/ 425 w 426"/>
              <a:gd name="T9" fmla="*/ 213 h 426"/>
              <a:gd name="T10" fmla="*/ 212 w 426"/>
              <a:gd name="T11" fmla="*/ 0 h 426"/>
              <a:gd name="T12" fmla="*/ 229 w 426"/>
              <a:gd name="T13" fmla="*/ 390 h 426"/>
              <a:gd name="T14" fmla="*/ 229 w 426"/>
              <a:gd name="T15" fmla="*/ 390 h 426"/>
              <a:gd name="T16" fmla="*/ 229 w 426"/>
              <a:gd name="T17" fmla="*/ 292 h 426"/>
              <a:gd name="T18" fmla="*/ 194 w 426"/>
              <a:gd name="T19" fmla="*/ 292 h 426"/>
              <a:gd name="T20" fmla="*/ 194 w 426"/>
              <a:gd name="T21" fmla="*/ 390 h 426"/>
              <a:gd name="T22" fmla="*/ 35 w 426"/>
              <a:gd name="T23" fmla="*/ 230 h 426"/>
              <a:gd name="T24" fmla="*/ 132 w 426"/>
              <a:gd name="T25" fmla="*/ 230 h 426"/>
              <a:gd name="T26" fmla="*/ 132 w 426"/>
              <a:gd name="T27" fmla="*/ 195 h 426"/>
              <a:gd name="T28" fmla="*/ 35 w 426"/>
              <a:gd name="T29" fmla="*/ 195 h 426"/>
              <a:gd name="T30" fmla="*/ 194 w 426"/>
              <a:gd name="T31" fmla="*/ 44 h 426"/>
              <a:gd name="T32" fmla="*/ 194 w 426"/>
              <a:gd name="T33" fmla="*/ 142 h 426"/>
              <a:gd name="T34" fmla="*/ 229 w 426"/>
              <a:gd name="T35" fmla="*/ 142 h 426"/>
              <a:gd name="T36" fmla="*/ 229 w 426"/>
              <a:gd name="T37" fmla="*/ 44 h 426"/>
              <a:gd name="T38" fmla="*/ 380 w 426"/>
              <a:gd name="T39" fmla="*/ 195 h 426"/>
              <a:gd name="T40" fmla="*/ 292 w 426"/>
              <a:gd name="T41" fmla="*/ 195 h 426"/>
              <a:gd name="T42" fmla="*/ 292 w 426"/>
              <a:gd name="T43" fmla="*/ 230 h 426"/>
              <a:gd name="T44" fmla="*/ 380 w 426"/>
              <a:gd name="T45" fmla="*/ 230 h 426"/>
              <a:gd name="T46" fmla="*/ 229 w 426"/>
              <a:gd name="T47" fmla="*/ 39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6" h="426">
                <a:moveTo>
                  <a:pt x="212" y="0"/>
                </a:moveTo>
                <a:lnTo>
                  <a:pt x="212" y="0"/>
                </a:lnTo>
                <a:cubicBezTo>
                  <a:pt x="97" y="0"/>
                  <a:pt x="0" y="97"/>
                  <a:pt x="0" y="213"/>
                </a:cubicBezTo>
                <a:cubicBezTo>
                  <a:pt x="0" y="336"/>
                  <a:pt x="97" y="425"/>
                  <a:pt x="212" y="425"/>
                </a:cubicBezTo>
                <a:cubicBezTo>
                  <a:pt x="327" y="425"/>
                  <a:pt x="425" y="336"/>
                  <a:pt x="425" y="213"/>
                </a:cubicBezTo>
                <a:cubicBezTo>
                  <a:pt x="425" y="97"/>
                  <a:pt x="327" y="0"/>
                  <a:pt x="212" y="0"/>
                </a:cubicBezTo>
                <a:close/>
                <a:moveTo>
                  <a:pt x="229" y="390"/>
                </a:moveTo>
                <a:lnTo>
                  <a:pt x="229" y="390"/>
                </a:lnTo>
                <a:cubicBezTo>
                  <a:pt x="229" y="292"/>
                  <a:pt x="229" y="292"/>
                  <a:pt x="229" y="292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194" y="390"/>
                  <a:pt x="194" y="390"/>
                  <a:pt x="194" y="390"/>
                </a:cubicBezTo>
                <a:cubicBezTo>
                  <a:pt x="114" y="380"/>
                  <a:pt x="44" y="310"/>
                  <a:pt x="3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132" y="195"/>
                  <a:pt x="132" y="195"/>
                  <a:pt x="132" y="195"/>
                </a:cubicBezTo>
                <a:cubicBezTo>
                  <a:pt x="35" y="195"/>
                  <a:pt x="35" y="195"/>
                  <a:pt x="35" y="195"/>
                </a:cubicBezTo>
                <a:cubicBezTo>
                  <a:pt x="44" y="115"/>
                  <a:pt x="114" y="53"/>
                  <a:pt x="194" y="44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229" y="142"/>
                  <a:pt x="229" y="142"/>
                  <a:pt x="229" y="142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310" y="53"/>
                  <a:pt x="380" y="115"/>
                  <a:pt x="380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230"/>
                  <a:pt x="292" y="230"/>
                  <a:pt x="292" y="230"/>
                </a:cubicBezTo>
                <a:cubicBezTo>
                  <a:pt x="380" y="230"/>
                  <a:pt x="380" y="230"/>
                  <a:pt x="380" y="230"/>
                </a:cubicBezTo>
                <a:cubicBezTo>
                  <a:pt x="380" y="310"/>
                  <a:pt x="310" y="380"/>
                  <a:pt x="229" y="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34278" tIns="17139" rIns="34278" bIns="17139" anchor="ctr"/>
          <a:lstStyle/>
          <a:p>
            <a:pPr defTabSz="6855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400">
              <a:solidFill>
                <a:srgbClr val="1C283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687" name="Rectangle 92"/>
          <p:cNvSpPr>
            <a:spLocks noChangeArrowheads="1"/>
          </p:cNvSpPr>
          <p:nvPr/>
        </p:nvSpPr>
        <p:spPr bwMode="auto">
          <a:xfrm>
            <a:off x="6802438" y="2462213"/>
            <a:ext cx="196056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4" tIns="34277" rIns="68554" bIns="34277">
            <a:spAutoFit/>
          </a:bodyPr>
          <a:lstStyle/>
          <a:p>
            <a:pPr marL="127000" indent="-127000" defTabSz="684213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s-ES" sz="1000" b="1">
                <a:solidFill>
                  <a:srgbClr val="1C2835"/>
                </a:solidFill>
                <a:cs typeface="Open Sans" charset="0"/>
              </a:rPr>
              <a:t>Desarrollo</a:t>
            </a:r>
            <a:r>
              <a:rPr lang="es-ES" sz="1000">
                <a:solidFill>
                  <a:srgbClr val="1C2835"/>
                </a:solidFill>
                <a:cs typeface="Open Sans" charset="0"/>
              </a:rPr>
              <a:t>: 3 Meses</a:t>
            </a:r>
          </a:p>
          <a:p>
            <a:pPr marL="127000" indent="-127000" defTabSz="684213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s-ES" sz="1000" b="1">
                <a:solidFill>
                  <a:srgbClr val="1C2835"/>
                </a:solidFill>
                <a:cs typeface="Open Sans" charset="0"/>
              </a:rPr>
              <a:t>Implementación</a:t>
            </a:r>
            <a:r>
              <a:rPr lang="es-ES" sz="1000">
                <a:solidFill>
                  <a:srgbClr val="1C2835"/>
                </a:solidFill>
                <a:cs typeface="Open Sans" charset="0"/>
              </a:rPr>
              <a:t>: 2 Meses</a:t>
            </a:r>
          </a:p>
          <a:p>
            <a:pPr marL="127000" indent="-127000" defTabSz="684213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s-ES" sz="1000" b="1">
                <a:solidFill>
                  <a:srgbClr val="1C2835"/>
                </a:solidFill>
                <a:cs typeface="Open Sans" charset="0"/>
              </a:rPr>
              <a:t>Operación</a:t>
            </a:r>
            <a:r>
              <a:rPr lang="es-ES" sz="1000">
                <a:solidFill>
                  <a:srgbClr val="1C2835"/>
                </a:solidFill>
                <a:cs typeface="Open Sans" charset="0"/>
              </a:rPr>
              <a:t>: 1 Año</a:t>
            </a:r>
          </a:p>
          <a:p>
            <a:pPr marL="127000" indent="-127000" defTabSz="684213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s-ES" sz="1000" b="1">
                <a:solidFill>
                  <a:srgbClr val="1C2835"/>
                </a:solidFill>
                <a:cs typeface="Open Sans" charset="0"/>
              </a:rPr>
              <a:t>Vida Útil</a:t>
            </a:r>
            <a:r>
              <a:rPr lang="es-ES" sz="1000">
                <a:solidFill>
                  <a:srgbClr val="1C2835"/>
                </a:solidFill>
                <a:cs typeface="Open Sans" charset="0"/>
              </a:rPr>
              <a:t>: 20 años</a:t>
            </a:r>
          </a:p>
        </p:txBody>
      </p:sp>
      <p:sp>
        <p:nvSpPr>
          <p:cNvPr id="71688" name="Rectangle 93"/>
          <p:cNvSpPr>
            <a:spLocks noChangeArrowheads="1"/>
          </p:cNvSpPr>
          <p:nvPr/>
        </p:nvSpPr>
        <p:spPr bwMode="auto">
          <a:xfrm>
            <a:off x="6802438" y="2190750"/>
            <a:ext cx="15049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4" tIns="34277" rIns="68554" bIns="34277">
            <a:spAutoFit/>
          </a:bodyPr>
          <a:lstStyle/>
          <a:p>
            <a:pPr defTabSz="684213" eaLnBrk="1" hangingPunct="1">
              <a:lnSpc>
                <a:spcPct val="130000"/>
              </a:lnSpc>
            </a:pPr>
            <a:r>
              <a:rPr lang="es-ES" sz="1200" b="1">
                <a:solidFill>
                  <a:srgbClr val="1D68A6"/>
                </a:solidFill>
                <a:cs typeface="Open Sans" charset="0"/>
              </a:rPr>
              <a:t>Duración Proyecto</a:t>
            </a:r>
          </a:p>
        </p:txBody>
      </p:sp>
      <p:sp>
        <p:nvSpPr>
          <p:cNvPr id="10" name="Rectangle 94"/>
          <p:cNvSpPr/>
          <p:nvPr/>
        </p:nvSpPr>
        <p:spPr>
          <a:xfrm>
            <a:off x="6858000" y="3886200"/>
            <a:ext cx="1993900" cy="862013"/>
          </a:xfrm>
          <a:prstGeom prst="rect">
            <a:avLst/>
          </a:prstGeom>
        </p:spPr>
        <p:txBody>
          <a:bodyPr lIns="68554" tIns="34277" rIns="68554" bIns="34277">
            <a:spAutoFit/>
          </a:bodyPr>
          <a:lstStyle/>
          <a:p>
            <a:pPr marL="128565" indent="-128565" defTabSz="685543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1000" b="1" dirty="0">
                <a:solidFill>
                  <a:srgbClr val="1C2835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Administración</a:t>
            </a:r>
            <a:r>
              <a:rPr lang="es-ES" sz="1000" dirty="0">
                <a:solidFill>
                  <a:srgbClr val="1C2835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 Fundación Rotaria manos Solidarias</a:t>
            </a:r>
            <a:endParaRPr lang="es-ES" sz="1000" dirty="0">
              <a:solidFill>
                <a:srgbClr val="1C2835"/>
              </a:solidFill>
              <a:latin typeface="Lato Light"/>
              <a:ea typeface="+mn-ea"/>
              <a:cs typeface="+mn-cs"/>
            </a:endParaRPr>
          </a:p>
          <a:p>
            <a:pPr marL="128565" indent="-128565" defTabSz="685543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1000" b="1" dirty="0">
                <a:solidFill>
                  <a:srgbClr val="1C2835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Mantenimiento y Operación</a:t>
            </a:r>
            <a:r>
              <a:rPr lang="es-ES" sz="1000" dirty="0">
                <a:solidFill>
                  <a:srgbClr val="1C2835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 Proveedor SERKET S.A.S.</a:t>
            </a:r>
          </a:p>
        </p:txBody>
      </p:sp>
      <p:sp>
        <p:nvSpPr>
          <p:cNvPr id="71690" name="Rectangle 95"/>
          <p:cNvSpPr>
            <a:spLocks noChangeArrowheads="1"/>
          </p:cNvSpPr>
          <p:nvPr/>
        </p:nvSpPr>
        <p:spPr bwMode="auto">
          <a:xfrm>
            <a:off x="6858000" y="3622675"/>
            <a:ext cx="898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4" tIns="34277" rIns="68554" bIns="34277">
            <a:spAutoFit/>
          </a:bodyPr>
          <a:lstStyle/>
          <a:p>
            <a:pPr defTabSz="684213" eaLnBrk="1" hangingPunct="1">
              <a:lnSpc>
                <a:spcPct val="130000"/>
              </a:lnSpc>
            </a:pPr>
            <a:r>
              <a:rPr lang="es-ES" sz="1200" b="1">
                <a:solidFill>
                  <a:srgbClr val="1D68A6"/>
                </a:solidFill>
                <a:cs typeface="Open Sans" charset="0"/>
              </a:rPr>
              <a:t>Operación</a:t>
            </a:r>
          </a:p>
        </p:txBody>
      </p:sp>
      <p:sp>
        <p:nvSpPr>
          <p:cNvPr id="12" name="Rectangle 96"/>
          <p:cNvSpPr/>
          <p:nvPr/>
        </p:nvSpPr>
        <p:spPr>
          <a:xfrm>
            <a:off x="6781800" y="1236663"/>
            <a:ext cx="1993900" cy="448558"/>
          </a:xfrm>
          <a:prstGeom prst="rect">
            <a:avLst/>
          </a:prstGeom>
        </p:spPr>
        <p:txBody>
          <a:bodyPr lIns="68554" tIns="34277" rIns="68554" bIns="34277">
            <a:spAutoFit/>
          </a:bodyPr>
          <a:lstStyle/>
          <a:p>
            <a:pPr defTabSz="685543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dirty="0" smtClean="0">
                <a:solidFill>
                  <a:srgbClr val="1C2835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+ 10 Clubes Rotarios en Colombia y el exterior</a:t>
            </a:r>
            <a:endParaRPr lang="es-ES" sz="100" dirty="0">
              <a:solidFill>
                <a:srgbClr val="1C2835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defTabSz="685543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100" dirty="0">
              <a:solidFill>
                <a:srgbClr val="1C2835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692" name="Rectangle 97"/>
          <p:cNvSpPr>
            <a:spLocks noChangeArrowheads="1"/>
          </p:cNvSpPr>
          <p:nvPr/>
        </p:nvSpPr>
        <p:spPr bwMode="auto">
          <a:xfrm>
            <a:off x="6781800" y="971550"/>
            <a:ext cx="14652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4" tIns="34277" rIns="68554" bIns="34277">
            <a:spAutoFit/>
          </a:bodyPr>
          <a:lstStyle/>
          <a:p>
            <a:pPr defTabSz="684213" eaLnBrk="1" hangingPunct="1">
              <a:lnSpc>
                <a:spcPct val="130000"/>
              </a:lnSpc>
            </a:pPr>
            <a:r>
              <a:rPr lang="es-ES" sz="1200" b="1">
                <a:solidFill>
                  <a:srgbClr val="1D68A6"/>
                </a:solidFill>
                <a:cs typeface="Open Sans" charset="0"/>
              </a:rPr>
              <a:t>Clubes Asociados</a:t>
            </a:r>
          </a:p>
        </p:txBody>
      </p:sp>
      <p:sp>
        <p:nvSpPr>
          <p:cNvPr id="14" name="AutoShape 19"/>
          <p:cNvSpPr>
            <a:spLocks/>
          </p:cNvSpPr>
          <p:nvPr/>
        </p:nvSpPr>
        <p:spPr bwMode="auto">
          <a:xfrm>
            <a:off x="6305550" y="1100138"/>
            <a:ext cx="409575" cy="4095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6855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100">
              <a:solidFill>
                <a:srgbClr val="1C28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15" name="AutoShape 21"/>
          <p:cNvSpPr>
            <a:spLocks/>
          </p:cNvSpPr>
          <p:nvPr/>
        </p:nvSpPr>
        <p:spPr bwMode="auto">
          <a:xfrm>
            <a:off x="6326188" y="2190750"/>
            <a:ext cx="409575" cy="4095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6855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100">
              <a:solidFill>
                <a:srgbClr val="1C28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16" name="AutoShape 22"/>
          <p:cNvSpPr>
            <a:spLocks/>
          </p:cNvSpPr>
          <p:nvPr/>
        </p:nvSpPr>
        <p:spPr bwMode="auto">
          <a:xfrm>
            <a:off x="6381750" y="3638550"/>
            <a:ext cx="409575" cy="4095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6855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100">
              <a:solidFill>
                <a:srgbClr val="1C28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17" name="Rectangle 82"/>
          <p:cNvSpPr/>
          <p:nvPr/>
        </p:nvSpPr>
        <p:spPr>
          <a:xfrm>
            <a:off x="3175" y="2303463"/>
            <a:ext cx="2012950" cy="941387"/>
          </a:xfrm>
          <a:prstGeom prst="rect">
            <a:avLst/>
          </a:prstGeom>
        </p:spPr>
        <p:txBody>
          <a:bodyPr lIns="68554" tIns="34277" rIns="68554" bIns="34277">
            <a:spAutoFit/>
          </a:bodyPr>
          <a:lstStyle/>
          <a:p>
            <a:pPr algn="r" defTabSz="685543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dirty="0">
                <a:solidFill>
                  <a:srgbClr val="1C2835"/>
                </a:solidFill>
                <a:latin typeface="Lato Light"/>
                <a:ea typeface="+mn-ea"/>
                <a:cs typeface="+mn-cs"/>
              </a:rPr>
              <a:t>Comunidades de </a:t>
            </a:r>
            <a:r>
              <a:rPr lang="es-ES" sz="1100" dirty="0" err="1">
                <a:solidFill>
                  <a:srgbClr val="1C2835"/>
                </a:solidFill>
                <a:latin typeface="Lato Light"/>
                <a:ea typeface="+mn-ea"/>
                <a:cs typeface="+mn-cs"/>
              </a:rPr>
              <a:t>Jurimakal</a:t>
            </a:r>
            <a:r>
              <a:rPr lang="es-ES" sz="1100" dirty="0">
                <a:solidFill>
                  <a:srgbClr val="1C2835"/>
                </a:solidFill>
                <a:latin typeface="Lato Light"/>
                <a:ea typeface="+mn-ea"/>
                <a:cs typeface="+mn-cs"/>
              </a:rPr>
              <a:t> y </a:t>
            </a:r>
            <a:r>
              <a:rPr lang="es-ES" sz="1100" dirty="0" err="1">
                <a:solidFill>
                  <a:srgbClr val="1C2835"/>
                </a:solidFill>
                <a:latin typeface="Lato Light"/>
                <a:ea typeface="+mn-ea"/>
                <a:cs typeface="+mn-cs"/>
              </a:rPr>
              <a:t>Pinski</a:t>
            </a:r>
            <a:r>
              <a:rPr lang="es-ES" sz="1100" dirty="0">
                <a:solidFill>
                  <a:srgbClr val="1C28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municipio de Albania, </a:t>
            </a:r>
            <a:r>
              <a:rPr lang="es-ES" sz="1100" dirty="0">
                <a:solidFill>
                  <a:srgbClr val="1C2835"/>
                </a:solidFill>
                <a:latin typeface="Lato Light"/>
                <a:ea typeface="+mn-ea"/>
                <a:cs typeface="+mn-cs"/>
              </a:rPr>
              <a:t>departamento de La Guajira, Colombia </a:t>
            </a:r>
            <a:endParaRPr lang="es-ES" sz="200" dirty="0">
              <a:solidFill>
                <a:srgbClr val="1C2835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697" name="Rectangle 83"/>
          <p:cNvSpPr>
            <a:spLocks noChangeArrowheads="1"/>
          </p:cNvSpPr>
          <p:nvPr/>
        </p:nvSpPr>
        <p:spPr bwMode="auto">
          <a:xfrm>
            <a:off x="1143000" y="2038350"/>
            <a:ext cx="8731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4" tIns="34277" rIns="68554" bIns="34277">
            <a:spAutoFit/>
          </a:bodyPr>
          <a:lstStyle/>
          <a:p>
            <a:pPr algn="r" defTabSz="684213" eaLnBrk="1" hangingPunct="1">
              <a:lnSpc>
                <a:spcPct val="130000"/>
              </a:lnSpc>
            </a:pPr>
            <a:r>
              <a:rPr lang="es-ES" sz="1200" b="1">
                <a:solidFill>
                  <a:srgbClr val="1D68A6"/>
                </a:solidFill>
                <a:cs typeface="Open Sans" charset="0"/>
              </a:rPr>
              <a:t>Ubicación</a:t>
            </a:r>
          </a:p>
        </p:txBody>
      </p:sp>
      <p:sp>
        <p:nvSpPr>
          <p:cNvPr id="19" name="AutoShape 22"/>
          <p:cNvSpPr>
            <a:spLocks/>
          </p:cNvSpPr>
          <p:nvPr/>
        </p:nvSpPr>
        <p:spPr bwMode="auto">
          <a:xfrm>
            <a:off x="2093913" y="2162175"/>
            <a:ext cx="407987" cy="4095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6855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100">
              <a:solidFill>
                <a:srgbClr val="1C28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20" name="Freeform 67"/>
          <p:cNvSpPr>
            <a:spLocks noChangeArrowheads="1"/>
          </p:cNvSpPr>
          <p:nvPr/>
        </p:nvSpPr>
        <p:spPr bwMode="auto">
          <a:xfrm>
            <a:off x="6413500" y="1149350"/>
            <a:ext cx="223838" cy="260350"/>
          </a:xfrm>
          <a:custGeom>
            <a:avLst/>
            <a:gdLst>
              <a:gd name="T0" fmla="*/ 434 w 453"/>
              <a:gd name="T1" fmla="*/ 186 h 533"/>
              <a:gd name="T2" fmla="*/ 434 w 453"/>
              <a:gd name="T3" fmla="*/ 186 h 533"/>
              <a:gd name="T4" fmla="*/ 44 w 453"/>
              <a:gd name="T5" fmla="*/ 160 h 533"/>
              <a:gd name="T6" fmla="*/ 0 w 453"/>
              <a:gd name="T7" fmla="*/ 178 h 533"/>
              <a:gd name="T8" fmla="*/ 88 w 453"/>
              <a:gd name="T9" fmla="*/ 532 h 533"/>
              <a:gd name="T10" fmla="*/ 141 w 453"/>
              <a:gd name="T11" fmla="*/ 532 h 533"/>
              <a:gd name="T12" fmla="*/ 97 w 453"/>
              <a:gd name="T13" fmla="*/ 355 h 533"/>
              <a:gd name="T14" fmla="*/ 443 w 453"/>
              <a:gd name="T15" fmla="*/ 195 h 533"/>
              <a:gd name="T16" fmla="*/ 434 w 453"/>
              <a:gd name="T17" fmla="*/ 186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3" h="533">
                <a:moveTo>
                  <a:pt x="434" y="186"/>
                </a:moveTo>
                <a:lnTo>
                  <a:pt x="434" y="186"/>
                </a:lnTo>
                <a:cubicBezTo>
                  <a:pt x="151" y="301"/>
                  <a:pt x="266" y="0"/>
                  <a:pt x="44" y="160"/>
                </a:cubicBezTo>
                <a:cubicBezTo>
                  <a:pt x="0" y="178"/>
                  <a:pt x="0" y="178"/>
                  <a:pt x="0" y="178"/>
                </a:cubicBezTo>
                <a:cubicBezTo>
                  <a:pt x="88" y="532"/>
                  <a:pt x="88" y="532"/>
                  <a:pt x="88" y="532"/>
                </a:cubicBezTo>
                <a:cubicBezTo>
                  <a:pt x="141" y="532"/>
                  <a:pt x="141" y="532"/>
                  <a:pt x="141" y="532"/>
                </a:cubicBezTo>
                <a:cubicBezTo>
                  <a:pt x="97" y="355"/>
                  <a:pt x="97" y="355"/>
                  <a:pt x="97" y="355"/>
                </a:cubicBezTo>
                <a:cubicBezTo>
                  <a:pt x="293" y="195"/>
                  <a:pt x="213" y="532"/>
                  <a:pt x="443" y="195"/>
                </a:cubicBezTo>
                <a:cubicBezTo>
                  <a:pt x="452" y="195"/>
                  <a:pt x="443" y="186"/>
                  <a:pt x="434" y="18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34278" tIns="17139" rIns="34278" bIns="17139" anchor="ctr"/>
          <a:lstStyle/>
          <a:p>
            <a:pPr defTabSz="6855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400">
              <a:solidFill>
                <a:srgbClr val="1C283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82"/>
          <p:cNvSpPr/>
          <p:nvPr/>
        </p:nvSpPr>
        <p:spPr>
          <a:xfrm>
            <a:off x="0" y="3790950"/>
            <a:ext cx="2016125" cy="481013"/>
          </a:xfrm>
          <a:prstGeom prst="rect">
            <a:avLst/>
          </a:prstGeom>
        </p:spPr>
        <p:txBody>
          <a:bodyPr lIns="68554" tIns="34277" rIns="68554" bIns="34277">
            <a:spAutoFit/>
          </a:bodyPr>
          <a:lstStyle/>
          <a:p>
            <a:pPr algn="r" defTabSz="685543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b="1" dirty="0">
                <a:solidFill>
                  <a:srgbClr val="1C28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$ 72.301 USD </a:t>
            </a:r>
            <a:r>
              <a:rPr lang="es-ES" sz="1050" dirty="0">
                <a:solidFill>
                  <a:srgbClr val="1C28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(incluye la operación y soporte por 1 año)</a:t>
            </a:r>
            <a:endParaRPr lang="es-ES" sz="100" dirty="0">
              <a:solidFill>
                <a:srgbClr val="1C2835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701" name="Rectangle 83"/>
          <p:cNvSpPr>
            <a:spLocks noChangeArrowheads="1"/>
          </p:cNvSpPr>
          <p:nvPr/>
        </p:nvSpPr>
        <p:spPr bwMode="auto">
          <a:xfrm>
            <a:off x="1193800" y="3497263"/>
            <a:ext cx="8223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4" tIns="34277" rIns="68554" bIns="34277">
            <a:spAutoFit/>
          </a:bodyPr>
          <a:lstStyle/>
          <a:p>
            <a:pPr algn="r" defTabSz="684213" eaLnBrk="1" hangingPunct="1">
              <a:lnSpc>
                <a:spcPct val="130000"/>
              </a:lnSpc>
            </a:pPr>
            <a:r>
              <a:rPr lang="es-ES" sz="1200" b="1">
                <a:solidFill>
                  <a:srgbClr val="1D68A6"/>
                </a:solidFill>
                <a:cs typeface="Open Sans" charset="0"/>
              </a:rPr>
              <a:t>Inversión</a:t>
            </a:r>
          </a:p>
        </p:txBody>
      </p:sp>
      <p:sp>
        <p:nvSpPr>
          <p:cNvPr id="23" name="AutoShape 22"/>
          <p:cNvSpPr>
            <a:spLocks/>
          </p:cNvSpPr>
          <p:nvPr/>
        </p:nvSpPr>
        <p:spPr bwMode="auto">
          <a:xfrm>
            <a:off x="2093913" y="3562350"/>
            <a:ext cx="407987" cy="4095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6855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100">
              <a:solidFill>
                <a:srgbClr val="1C28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24" name="Freeform 161"/>
          <p:cNvSpPr>
            <a:spLocks noChangeArrowheads="1"/>
          </p:cNvSpPr>
          <p:nvPr/>
        </p:nvSpPr>
        <p:spPr bwMode="auto">
          <a:xfrm>
            <a:off x="2195513" y="2249488"/>
            <a:ext cx="204787" cy="266700"/>
          </a:xfrm>
          <a:custGeom>
            <a:avLst/>
            <a:gdLst>
              <a:gd name="T0" fmla="*/ 236 w 472"/>
              <a:gd name="T1" fmla="*/ 0 h 619"/>
              <a:gd name="T2" fmla="*/ 236 w 472"/>
              <a:gd name="T3" fmla="*/ 0 h 619"/>
              <a:gd name="T4" fmla="*/ 0 w 472"/>
              <a:gd name="T5" fmla="*/ 235 h 619"/>
              <a:gd name="T6" fmla="*/ 236 w 472"/>
              <a:gd name="T7" fmla="*/ 618 h 619"/>
              <a:gd name="T8" fmla="*/ 471 w 472"/>
              <a:gd name="T9" fmla="*/ 235 h 619"/>
              <a:gd name="T10" fmla="*/ 236 w 472"/>
              <a:gd name="T11" fmla="*/ 0 h 619"/>
              <a:gd name="T12" fmla="*/ 236 w 472"/>
              <a:gd name="T13" fmla="*/ 559 h 619"/>
              <a:gd name="T14" fmla="*/ 236 w 472"/>
              <a:gd name="T15" fmla="*/ 559 h 619"/>
              <a:gd name="T16" fmla="*/ 45 w 472"/>
              <a:gd name="T17" fmla="*/ 235 h 619"/>
              <a:gd name="T18" fmla="*/ 236 w 472"/>
              <a:gd name="T19" fmla="*/ 29 h 619"/>
              <a:gd name="T20" fmla="*/ 427 w 472"/>
              <a:gd name="T21" fmla="*/ 235 h 619"/>
              <a:gd name="T22" fmla="*/ 236 w 472"/>
              <a:gd name="T23" fmla="*/ 559 h 619"/>
              <a:gd name="T24" fmla="*/ 236 w 472"/>
              <a:gd name="T25" fmla="*/ 132 h 619"/>
              <a:gd name="T26" fmla="*/ 236 w 472"/>
              <a:gd name="T27" fmla="*/ 132 h 619"/>
              <a:gd name="T28" fmla="*/ 133 w 472"/>
              <a:gd name="T29" fmla="*/ 235 h 619"/>
              <a:gd name="T30" fmla="*/ 236 w 472"/>
              <a:gd name="T31" fmla="*/ 323 h 619"/>
              <a:gd name="T32" fmla="*/ 339 w 472"/>
              <a:gd name="T33" fmla="*/ 235 h 619"/>
              <a:gd name="T34" fmla="*/ 236 w 472"/>
              <a:gd name="T35" fmla="*/ 132 h 619"/>
              <a:gd name="T36" fmla="*/ 236 w 472"/>
              <a:gd name="T37" fmla="*/ 294 h 619"/>
              <a:gd name="T38" fmla="*/ 236 w 472"/>
              <a:gd name="T39" fmla="*/ 294 h 619"/>
              <a:gd name="T40" fmla="*/ 177 w 472"/>
              <a:gd name="T41" fmla="*/ 235 h 619"/>
              <a:gd name="T42" fmla="*/ 236 w 472"/>
              <a:gd name="T43" fmla="*/ 176 h 619"/>
              <a:gd name="T44" fmla="*/ 295 w 472"/>
              <a:gd name="T45" fmla="*/ 235 h 619"/>
              <a:gd name="T46" fmla="*/ 236 w 472"/>
              <a:gd name="T47" fmla="*/ 294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72" h="619">
                <a:moveTo>
                  <a:pt x="236" y="0"/>
                </a:moveTo>
                <a:lnTo>
                  <a:pt x="236" y="0"/>
                </a:lnTo>
                <a:cubicBezTo>
                  <a:pt x="104" y="0"/>
                  <a:pt x="0" y="103"/>
                  <a:pt x="0" y="235"/>
                </a:cubicBezTo>
                <a:cubicBezTo>
                  <a:pt x="0" y="323"/>
                  <a:pt x="192" y="618"/>
                  <a:pt x="236" y="618"/>
                </a:cubicBezTo>
                <a:cubicBezTo>
                  <a:pt x="280" y="618"/>
                  <a:pt x="471" y="323"/>
                  <a:pt x="471" y="235"/>
                </a:cubicBezTo>
                <a:cubicBezTo>
                  <a:pt x="471" y="103"/>
                  <a:pt x="368" y="0"/>
                  <a:pt x="236" y="0"/>
                </a:cubicBezTo>
                <a:close/>
                <a:moveTo>
                  <a:pt x="236" y="559"/>
                </a:moveTo>
                <a:lnTo>
                  <a:pt x="236" y="559"/>
                </a:lnTo>
                <a:cubicBezTo>
                  <a:pt x="207" y="559"/>
                  <a:pt x="45" y="309"/>
                  <a:pt x="45" y="235"/>
                </a:cubicBezTo>
                <a:cubicBezTo>
                  <a:pt x="45" y="117"/>
                  <a:pt x="133" y="29"/>
                  <a:pt x="236" y="29"/>
                </a:cubicBezTo>
                <a:cubicBezTo>
                  <a:pt x="339" y="29"/>
                  <a:pt x="427" y="117"/>
                  <a:pt x="427" y="235"/>
                </a:cubicBezTo>
                <a:cubicBezTo>
                  <a:pt x="427" y="309"/>
                  <a:pt x="266" y="559"/>
                  <a:pt x="236" y="559"/>
                </a:cubicBezTo>
                <a:close/>
                <a:moveTo>
                  <a:pt x="236" y="132"/>
                </a:moveTo>
                <a:lnTo>
                  <a:pt x="236" y="132"/>
                </a:lnTo>
                <a:cubicBezTo>
                  <a:pt x="177" y="132"/>
                  <a:pt x="133" y="176"/>
                  <a:pt x="133" y="235"/>
                </a:cubicBezTo>
                <a:cubicBezTo>
                  <a:pt x="133" y="279"/>
                  <a:pt x="177" y="323"/>
                  <a:pt x="236" y="323"/>
                </a:cubicBezTo>
                <a:cubicBezTo>
                  <a:pt x="295" y="323"/>
                  <a:pt x="339" y="279"/>
                  <a:pt x="339" y="235"/>
                </a:cubicBezTo>
                <a:cubicBezTo>
                  <a:pt x="339" y="176"/>
                  <a:pt x="295" y="132"/>
                  <a:pt x="236" y="132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07" y="294"/>
                  <a:pt x="177" y="264"/>
                  <a:pt x="177" y="235"/>
                </a:cubicBezTo>
                <a:cubicBezTo>
                  <a:pt x="177" y="191"/>
                  <a:pt x="207" y="176"/>
                  <a:pt x="236" y="176"/>
                </a:cubicBezTo>
                <a:cubicBezTo>
                  <a:pt x="266" y="176"/>
                  <a:pt x="295" y="191"/>
                  <a:pt x="295" y="235"/>
                </a:cubicBezTo>
                <a:cubicBezTo>
                  <a:pt x="295" y="264"/>
                  <a:pt x="266" y="294"/>
                  <a:pt x="236" y="2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5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400">
              <a:solidFill>
                <a:srgbClr val="1C2835"/>
              </a:solidFill>
              <a:latin typeface="Roboto Light"/>
              <a:ea typeface="+mn-ea"/>
              <a:cs typeface="+mn-cs"/>
            </a:endParaRPr>
          </a:p>
        </p:txBody>
      </p:sp>
      <p:sp>
        <p:nvSpPr>
          <p:cNvPr id="25" name="Freeform 53"/>
          <p:cNvSpPr>
            <a:spLocks noChangeArrowheads="1"/>
          </p:cNvSpPr>
          <p:nvPr/>
        </p:nvSpPr>
        <p:spPr bwMode="auto">
          <a:xfrm>
            <a:off x="6421438" y="2289175"/>
            <a:ext cx="219075" cy="219075"/>
          </a:xfrm>
          <a:custGeom>
            <a:avLst/>
            <a:gdLst>
              <a:gd name="T0" fmla="*/ 75172271 w 608"/>
              <a:gd name="T1" fmla="*/ 78678142 h 609"/>
              <a:gd name="T2" fmla="*/ 0 w 608"/>
              <a:gd name="T3" fmla="*/ 75054951 h 609"/>
              <a:gd name="T4" fmla="*/ 3635276 w 608"/>
              <a:gd name="T5" fmla="*/ 10093638 h 609"/>
              <a:gd name="T6" fmla="*/ 10905827 w 608"/>
              <a:gd name="T7" fmla="*/ 13716829 h 609"/>
              <a:gd name="T8" fmla="*/ 28432908 w 608"/>
              <a:gd name="T9" fmla="*/ 13716829 h 609"/>
              <a:gd name="T10" fmla="*/ 50374278 w 608"/>
              <a:gd name="T11" fmla="*/ 10093638 h 609"/>
              <a:gd name="T12" fmla="*/ 58683635 w 608"/>
              <a:gd name="T13" fmla="*/ 21998871 h 609"/>
              <a:gd name="T14" fmla="*/ 67901720 w 608"/>
              <a:gd name="T15" fmla="*/ 10093638 h 609"/>
              <a:gd name="T16" fmla="*/ 78807547 w 608"/>
              <a:gd name="T17" fmla="*/ 13716829 h 609"/>
              <a:gd name="T18" fmla="*/ 75172271 w 608"/>
              <a:gd name="T19" fmla="*/ 78678142 h 609"/>
              <a:gd name="T20" fmla="*/ 71536996 w 608"/>
              <a:gd name="T21" fmla="*/ 29245613 h 609"/>
              <a:gd name="T22" fmla="*/ 7270552 w 608"/>
              <a:gd name="T23" fmla="*/ 71302258 h 609"/>
              <a:gd name="T24" fmla="*/ 71536996 w 608"/>
              <a:gd name="T25" fmla="*/ 29245613 h 609"/>
              <a:gd name="T26" fmla="*/ 24667917 w 608"/>
              <a:gd name="T27" fmla="*/ 54867675 h 609"/>
              <a:gd name="T28" fmla="*/ 29341637 w 608"/>
              <a:gd name="T29" fmla="*/ 51244484 h 609"/>
              <a:gd name="T30" fmla="*/ 32068184 w 608"/>
              <a:gd name="T31" fmla="*/ 48526731 h 609"/>
              <a:gd name="T32" fmla="*/ 33886002 w 608"/>
              <a:gd name="T33" fmla="*/ 45679835 h 609"/>
              <a:gd name="T34" fmla="*/ 31159455 w 608"/>
              <a:gd name="T35" fmla="*/ 42056644 h 609"/>
              <a:gd name="T36" fmla="*/ 28432908 w 608"/>
              <a:gd name="T37" fmla="*/ 43868240 h 609"/>
              <a:gd name="T38" fmla="*/ 27524179 w 608"/>
              <a:gd name="T39" fmla="*/ 46585633 h 609"/>
              <a:gd name="T40" fmla="*/ 23759188 w 608"/>
              <a:gd name="T41" fmla="*/ 43868240 h 609"/>
              <a:gd name="T42" fmla="*/ 27524179 w 608"/>
              <a:gd name="T43" fmla="*/ 38433453 h 609"/>
              <a:gd name="T44" fmla="*/ 33886002 w 608"/>
              <a:gd name="T45" fmla="*/ 38433453 h 609"/>
              <a:gd name="T46" fmla="*/ 37650993 w 608"/>
              <a:gd name="T47" fmla="*/ 42056644 h 609"/>
              <a:gd name="T48" fmla="*/ 38559722 w 608"/>
              <a:gd name="T49" fmla="*/ 47491791 h 609"/>
              <a:gd name="T50" fmla="*/ 34794731 w 608"/>
              <a:gd name="T51" fmla="*/ 52150282 h 609"/>
              <a:gd name="T52" fmla="*/ 30250726 w 608"/>
              <a:gd name="T53" fmla="*/ 54867675 h 609"/>
              <a:gd name="T54" fmla="*/ 38559722 w 608"/>
              <a:gd name="T55" fmla="*/ 56679271 h 609"/>
              <a:gd name="T56" fmla="*/ 21941370 w 608"/>
              <a:gd name="T57" fmla="*/ 60431965 h 609"/>
              <a:gd name="T58" fmla="*/ 24667917 w 608"/>
              <a:gd name="T59" fmla="*/ 54867675 h 609"/>
              <a:gd name="T60" fmla="*/ 45830274 w 608"/>
              <a:gd name="T61" fmla="*/ 56679271 h 609"/>
              <a:gd name="T62" fmla="*/ 49465550 w 608"/>
              <a:gd name="T63" fmla="*/ 56679271 h 609"/>
              <a:gd name="T64" fmla="*/ 51283368 w 608"/>
              <a:gd name="T65" fmla="*/ 54867675 h 609"/>
              <a:gd name="T66" fmla="*/ 51283368 w 608"/>
              <a:gd name="T67" fmla="*/ 51244484 h 609"/>
              <a:gd name="T68" fmla="*/ 49465550 w 608"/>
              <a:gd name="T69" fmla="*/ 49432889 h 609"/>
              <a:gd name="T70" fmla="*/ 45830274 w 608"/>
              <a:gd name="T71" fmla="*/ 49432889 h 609"/>
              <a:gd name="T72" fmla="*/ 40377540 w 608"/>
              <a:gd name="T73" fmla="*/ 51244484 h 609"/>
              <a:gd name="T74" fmla="*/ 55048359 w 608"/>
              <a:gd name="T75" fmla="*/ 38433453 h 609"/>
              <a:gd name="T76" fmla="*/ 45830274 w 608"/>
              <a:gd name="T77" fmla="*/ 42056644 h 609"/>
              <a:gd name="T78" fmla="*/ 44921545 w 608"/>
              <a:gd name="T79" fmla="*/ 47491791 h 609"/>
              <a:gd name="T80" fmla="*/ 49465550 w 608"/>
              <a:gd name="T81" fmla="*/ 45679835 h 609"/>
              <a:gd name="T82" fmla="*/ 55048359 w 608"/>
              <a:gd name="T83" fmla="*/ 47491791 h 609"/>
              <a:gd name="T84" fmla="*/ 56865817 w 608"/>
              <a:gd name="T85" fmla="*/ 53056080 h 609"/>
              <a:gd name="T86" fmla="*/ 54139630 w 608"/>
              <a:gd name="T87" fmla="*/ 58491226 h 609"/>
              <a:gd name="T88" fmla="*/ 48556821 w 608"/>
              <a:gd name="T89" fmla="*/ 61338122 h 609"/>
              <a:gd name="T90" fmla="*/ 42194998 w 608"/>
              <a:gd name="T91" fmla="*/ 59526167 h 609"/>
              <a:gd name="T92" fmla="*/ 40377540 w 608"/>
              <a:gd name="T93" fmla="*/ 53961878 h 609"/>
              <a:gd name="T94" fmla="*/ 45830274 w 608"/>
              <a:gd name="T95" fmla="*/ 56679271 h 609"/>
              <a:gd name="T96" fmla="*/ 58683635 w 608"/>
              <a:gd name="T97" fmla="*/ 17340380 h 609"/>
              <a:gd name="T98" fmla="*/ 55048359 w 608"/>
              <a:gd name="T99" fmla="*/ 3623191 h 609"/>
              <a:gd name="T100" fmla="*/ 62318910 w 608"/>
              <a:gd name="T101" fmla="*/ 3623191 h 609"/>
              <a:gd name="T102" fmla="*/ 58683635 w 608"/>
              <a:gd name="T103" fmla="*/ 17340380 h 609"/>
              <a:gd name="T104" fmla="*/ 20123912 w 608"/>
              <a:gd name="T105" fmla="*/ 17340380 h 609"/>
              <a:gd name="T106" fmla="*/ 16488637 w 608"/>
              <a:gd name="T107" fmla="*/ 3623191 h 609"/>
              <a:gd name="T108" fmla="*/ 23759188 w 608"/>
              <a:gd name="T109" fmla="*/ 3623191 h 609"/>
              <a:gd name="T110" fmla="*/ 20123912 w 608"/>
              <a:gd name="T111" fmla="*/ 17340380 h 60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8" h="609">
                <a:moveTo>
                  <a:pt x="579" y="608"/>
                </a:moveTo>
                <a:lnTo>
                  <a:pt x="579" y="608"/>
                </a:lnTo>
                <a:cubicBezTo>
                  <a:pt x="28" y="608"/>
                  <a:pt x="28" y="608"/>
                  <a:pt x="28" y="608"/>
                </a:cubicBezTo>
                <a:cubicBezTo>
                  <a:pt x="14" y="608"/>
                  <a:pt x="0" y="594"/>
                  <a:pt x="0" y="580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92"/>
                  <a:pt x="14" y="78"/>
                  <a:pt x="28" y="78"/>
                </a:cubicBezTo>
                <a:cubicBezTo>
                  <a:pt x="84" y="78"/>
                  <a:pt x="84" y="78"/>
                  <a:pt x="84" y="78"/>
                </a:cubicBezTo>
                <a:cubicBezTo>
                  <a:pt x="84" y="106"/>
                  <a:pt x="84" y="106"/>
                  <a:pt x="84" y="106"/>
                </a:cubicBezTo>
                <a:cubicBezTo>
                  <a:pt x="84" y="141"/>
                  <a:pt x="120" y="170"/>
                  <a:pt x="155" y="170"/>
                </a:cubicBezTo>
                <a:cubicBezTo>
                  <a:pt x="190" y="170"/>
                  <a:pt x="219" y="141"/>
                  <a:pt x="219" y="106"/>
                </a:cubicBezTo>
                <a:cubicBezTo>
                  <a:pt x="219" y="78"/>
                  <a:pt x="219" y="78"/>
                  <a:pt x="219" y="78"/>
                </a:cubicBezTo>
                <a:cubicBezTo>
                  <a:pt x="388" y="78"/>
                  <a:pt x="388" y="78"/>
                  <a:pt x="388" y="78"/>
                </a:cubicBezTo>
                <a:cubicBezTo>
                  <a:pt x="388" y="106"/>
                  <a:pt x="388" y="106"/>
                  <a:pt x="388" y="106"/>
                </a:cubicBezTo>
                <a:cubicBezTo>
                  <a:pt x="388" y="141"/>
                  <a:pt x="417" y="170"/>
                  <a:pt x="452" y="170"/>
                </a:cubicBezTo>
                <a:cubicBezTo>
                  <a:pt x="487" y="170"/>
                  <a:pt x="523" y="141"/>
                  <a:pt x="523" y="106"/>
                </a:cubicBezTo>
                <a:cubicBezTo>
                  <a:pt x="523" y="78"/>
                  <a:pt x="523" y="78"/>
                  <a:pt x="523" y="78"/>
                </a:cubicBezTo>
                <a:cubicBezTo>
                  <a:pt x="579" y="78"/>
                  <a:pt x="579" y="78"/>
                  <a:pt x="579" y="78"/>
                </a:cubicBezTo>
                <a:cubicBezTo>
                  <a:pt x="593" y="78"/>
                  <a:pt x="607" y="92"/>
                  <a:pt x="607" y="106"/>
                </a:cubicBezTo>
                <a:cubicBezTo>
                  <a:pt x="607" y="580"/>
                  <a:pt x="607" y="580"/>
                  <a:pt x="607" y="580"/>
                </a:cubicBezTo>
                <a:cubicBezTo>
                  <a:pt x="607" y="594"/>
                  <a:pt x="593" y="608"/>
                  <a:pt x="579" y="608"/>
                </a:cubicBezTo>
                <a:close/>
                <a:moveTo>
                  <a:pt x="551" y="226"/>
                </a:moveTo>
                <a:lnTo>
                  <a:pt x="551" y="226"/>
                </a:lnTo>
                <a:cubicBezTo>
                  <a:pt x="56" y="226"/>
                  <a:pt x="56" y="226"/>
                  <a:pt x="56" y="226"/>
                </a:cubicBezTo>
                <a:cubicBezTo>
                  <a:pt x="56" y="551"/>
                  <a:pt x="56" y="551"/>
                  <a:pt x="56" y="551"/>
                </a:cubicBezTo>
                <a:cubicBezTo>
                  <a:pt x="551" y="551"/>
                  <a:pt x="551" y="551"/>
                  <a:pt x="551" y="551"/>
                </a:cubicBezTo>
                <a:lnTo>
                  <a:pt x="551" y="226"/>
                </a:lnTo>
                <a:close/>
                <a:moveTo>
                  <a:pt x="190" y="424"/>
                </a:moveTo>
                <a:lnTo>
                  <a:pt x="190" y="424"/>
                </a:lnTo>
                <a:cubicBezTo>
                  <a:pt x="190" y="417"/>
                  <a:pt x="197" y="410"/>
                  <a:pt x="205" y="410"/>
                </a:cubicBezTo>
                <a:cubicBezTo>
                  <a:pt x="212" y="403"/>
                  <a:pt x="219" y="396"/>
                  <a:pt x="226" y="396"/>
                </a:cubicBezTo>
                <a:cubicBezTo>
                  <a:pt x="233" y="389"/>
                  <a:pt x="233" y="389"/>
                  <a:pt x="240" y="382"/>
                </a:cubicBezTo>
                <a:cubicBezTo>
                  <a:pt x="240" y="382"/>
                  <a:pt x="247" y="382"/>
                  <a:pt x="247" y="375"/>
                </a:cubicBezTo>
                <a:cubicBezTo>
                  <a:pt x="254" y="375"/>
                  <a:pt x="254" y="367"/>
                  <a:pt x="261" y="367"/>
                </a:cubicBezTo>
                <a:cubicBezTo>
                  <a:pt x="261" y="360"/>
                  <a:pt x="261" y="353"/>
                  <a:pt x="261" y="353"/>
                </a:cubicBezTo>
                <a:cubicBezTo>
                  <a:pt x="261" y="339"/>
                  <a:pt x="261" y="339"/>
                  <a:pt x="254" y="332"/>
                </a:cubicBezTo>
                <a:cubicBezTo>
                  <a:pt x="254" y="325"/>
                  <a:pt x="247" y="325"/>
                  <a:pt x="240" y="325"/>
                </a:cubicBezTo>
                <a:cubicBezTo>
                  <a:pt x="233" y="325"/>
                  <a:pt x="226" y="325"/>
                  <a:pt x="226" y="325"/>
                </a:cubicBezTo>
                <a:cubicBezTo>
                  <a:pt x="219" y="332"/>
                  <a:pt x="219" y="332"/>
                  <a:pt x="219" y="339"/>
                </a:cubicBezTo>
                <a:cubicBezTo>
                  <a:pt x="212" y="339"/>
                  <a:pt x="212" y="346"/>
                  <a:pt x="212" y="353"/>
                </a:cubicBezTo>
                <a:lnTo>
                  <a:pt x="212" y="360"/>
                </a:lnTo>
                <a:cubicBezTo>
                  <a:pt x="176" y="360"/>
                  <a:pt x="176" y="360"/>
                  <a:pt x="176" y="360"/>
                </a:cubicBezTo>
                <a:cubicBezTo>
                  <a:pt x="176" y="353"/>
                  <a:pt x="176" y="346"/>
                  <a:pt x="183" y="339"/>
                </a:cubicBezTo>
                <a:cubicBezTo>
                  <a:pt x="183" y="325"/>
                  <a:pt x="183" y="318"/>
                  <a:pt x="190" y="311"/>
                </a:cubicBezTo>
                <a:cubicBezTo>
                  <a:pt x="197" y="311"/>
                  <a:pt x="205" y="304"/>
                  <a:pt x="212" y="297"/>
                </a:cubicBezTo>
                <a:cubicBezTo>
                  <a:pt x="219" y="297"/>
                  <a:pt x="226" y="297"/>
                  <a:pt x="240" y="297"/>
                </a:cubicBezTo>
                <a:cubicBezTo>
                  <a:pt x="247" y="297"/>
                  <a:pt x="254" y="297"/>
                  <a:pt x="261" y="297"/>
                </a:cubicBezTo>
                <a:cubicBezTo>
                  <a:pt x="268" y="304"/>
                  <a:pt x="275" y="304"/>
                  <a:pt x="282" y="311"/>
                </a:cubicBezTo>
                <a:cubicBezTo>
                  <a:pt x="282" y="311"/>
                  <a:pt x="290" y="318"/>
                  <a:pt x="290" y="325"/>
                </a:cubicBezTo>
                <a:cubicBezTo>
                  <a:pt x="297" y="332"/>
                  <a:pt x="297" y="339"/>
                  <a:pt x="297" y="346"/>
                </a:cubicBezTo>
                <a:cubicBezTo>
                  <a:pt x="297" y="353"/>
                  <a:pt x="297" y="367"/>
                  <a:pt x="297" y="367"/>
                </a:cubicBezTo>
                <a:cubicBezTo>
                  <a:pt x="290" y="375"/>
                  <a:pt x="290" y="382"/>
                  <a:pt x="282" y="389"/>
                </a:cubicBezTo>
                <a:cubicBezTo>
                  <a:pt x="275" y="389"/>
                  <a:pt x="275" y="396"/>
                  <a:pt x="268" y="403"/>
                </a:cubicBezTo>
                <a:cubicBezTo>
                  <a:pt x="261" y="403"/>
                  <a:pt x="254" y="410"/>
                  <a:pt x="247" y="410"/>
                </a:cubicBezTo>
                <a:cubicBezTo>
                  <a:pt x="240" y="417"/>
                  <a:pt x="240" y="417"/>
                  <a:pt x="233" y="424"/>
                </a:cubicBezTo>
                <a:cubicBezTo>
                  <a:pt x="226" y="431"/>
                  <a:pt x="219" y="431"/>
                  <a:pt x="219" y="438"/>
                </a:cubicBezTo>
                <a:cubicBezTo>
                  <a:pt x="297" y="438"/>
                  <a:pt x="297" y="438"/>
                  <a:pt x="297" y="438"/>
                </a:cubicBezTo>
                <a:cubicBezTo>
                  <a:pt x="297" y="467"/>
                  <a:pt x="297" y="467"/>
                  <a:pt x="297" y="467"/>
                </a:cubicBezTo>
                <a:cubicBezTo>
                  <a:pt x="169" y="467"/>
                  <a:pt x="169" y="467"/>
                  <a:pt x="169" y="467"/>
                </a:cubicBezTo>
                <a:cubicBezTo>
                  <a:pt x="169" y="460"/>
                  <a:pt x="176" y="452"/>
                  <a:pt x="176" y="445"/>
                </a:cubicBezTo>
                <a:cubicBezTo>
                  <a:pt x="176" y="438"/>
                  <a:pt x="183" y="431"/>
                  <a:pt x="190" y="424"/>
                </a:cubicBezTo>
                <a:close/>
                <a:moveTo>
                  <a:pt x="353" y="438"/>
                </a:moveTo>
                <a:lnTo>
                  <a:pt x="353" y="438"/>
                </a:lnTo>
                <a:cubicBezTo>
                  <a:pt x="360" y="445"/>
                  <a:pt x="360" y="445"/>
                  <a:pt x="374" y="445"/>
                </a:cubicBezTo>
                <a:cubicBezTo>
                  <a:pt x="374" y="445"/>
                  <a:pt x="381" y="445"/>
                  <a:pt x="381" y="438"/>
                </a:cubicBezTo>
                <a:cubicBezTo>
                  <a:pt x="388" y="438"/>
                  <a:pt x="388" y="438"/>
                  <a:pt x="395" y="431"/>
                </a:cubicBezTo>
                <a:lnTo>
                  <a:pt x="395" y="424"/>
                </a:lnTo>
                <a:cubicBezTo>
                  <a:pt x="403" y="417"/>
                  <a:pt x="403" y="417"/>
                  <a:pt x="403" y="410"/>
                </a:cubicBezTo>
                <a:cubicBezTo>
                  <a:pt x="403" y="410"/>
                  <a:pt x="403" y="403"/>
                  <a:pt x="395" y="396"/>
                </a:cubicBezTo>
                <a:lnTo>
                  <a:pt x="395" y="389"/>
                </a:lnTo>
                <a:cubicBezTo>
                  <a:pt x="388" y="389"/>
                  <a:pt x="388" y="382"/>
                  <a:pt x="381" y="382"/>
                </a:cubicBezTo>
                <a:lnTo>
                  <a:pt x="374" y="382"/>
                </a:lnTo>
                <a:cubicBezTo>
                  <a:pt x="367" y="382"/>
                  <a:pt x="360" y="382"/>
                  <a:pt x="353" y="382"/>
                </a:cubicBezTo>
                <a:cubicBezTo>
                  <a:pt x="353" y="382"/>
                  <a:pt x="346" y="389"/>
                  <a:pt x="346" y="396"/>
                </a:cubicBezTo>
                <a:cubicBezTo>
                  <a:pt x="311" y="396"/>
                  <a:pt x="311" y="396"/>
                  <a:pt x="311" y="396"/>
                </a:cubicBezTo>
                <a:cubicBezTo>
                  <a:pt x="332" y="297"/>
                  <a:pt x="332" y="297"/>
                  <a:pt x="332" y="297"/>
                </a:cubicBezTo>
                <a:cubicBezTo>
                  <a:pt x="424" y="297"/>
                  <a:pt x="424" y="297"/>
                  <a:pt x="424" y="297"/>
                </a:cubicBezTo>
                <a:cubicBezTo>
                  <a:pt x="424" y="325"/>
                  <a:pt x="424" y="325"/>
                  <a:pt x="424" y="325"/>
                </a:cubicBezTo>
                <a:cubicBezTo>
                  <a:pt x="353" y="325"/>
                  <a:pt x="353" y="325"/>
                  <a:pt x="353" y="325"/>
                </a:cubicBezTo>
                <a:cubicBezTo>
                  <a:pt x="346" y="367"/>
                  <a:pt x="346" y="367"/>
                  <a:pt x="346" y="367"/>
                </a:cubicBezTo>
                <a:cubicBezTo>
                  <a:pt x="353" y="360"/>
                  <a:pt x="360" y="360"/>
                  <a:pt x="367" y="353"/>
                </a:cubicBezTo>
                <a:cubicBezTo>
                  <a:pt x="367" y="353"/>
                  <a:pt x="374" y="353"/>
                  <a:pt x="381" y="353"/>
                </a:cubicBezTo>
                <a:cubicBezTo>
                  <a:pt x="388" y="353"/>
                  <a:pt x="395" y="353"/>
                  <a:pt x="403" y="360"/>
                </a:cubicBezTo>
                <a:cubicBezTo>
                  <a:pt x="410" y="360"/>
                  <a:pt x="417" y="367"/>
                  <a:pt x="424" y="367"/>
                </a:cubicBezTo>
                <a:cubicBezTo>
                  <a:pt x="424" y="375"/>
                  <a:pt x="431" y="382"/>
                  <a:pt x="431" y="389"/>
                </a:cubicBezTo>
                <a:cubicBezTo>
                  <a:pt x="438" y="396"/>
                  <a:pt x="438" y="403"/>
                  <a:pt x="438" y="410"/>
                </a:cubicBezTo>
                <a:cubicBezTo>
                  <a:pt x="438" y="417"/>
                  <a:pt x="431" y="431"/>
                  <a:pt x="431" y="438"/>
                </a:cubicBezTo>
                <a:cubicBezTo>
                  <a:pt x="424" y="445"/>
                  <a:pt x="424" y="452"/>
                  <a:pt x="417" y="452"/>
                </a:cubicBezTo>
                <a:cubicBezTo>
                  <a:pt x="410" y="460"/>
                  <a:pt x="403" y="467"/>
                  <a:pt x="395" y="467"/>
                </a:cubicBezTo>
                <a:cubicBezTo>
                  <a:pt x="388" y="474"/>
                  <a:pt x="381" y="474"/>
                  <a:pt x="374" y="474"/>
                </a:cubicBezTo>
                <a:cubicBezTo>
                  <a:pt x="360" y="474"/>
                  <a:pt x="353" y="474"/>
                  <a:pt x="346" y="467"/>
                </a:cubicBezTo>
                <a:cubicBezTo>
                  <a:pt x="339" y="467"/>
                  <a:pt x="332" y="467"/>
                  <a:pt x="325" y="460"/>
                </a:cubicBezTo>
                <a:cubicBezTo>
                  <a:pt x="325" y="452"/>
                  <a:pt x="318" y="452"/>
                  <a:pt x="311" y="445"/>
                </a:cubicBezTo>
                <a:cubicBezTo>
                  <a:pt x="311" y="438"/>
                  <a:pt x="311" y="424"/>
                  <a:pt x="311" y="417"/>
                </a:cubicBezTo>
                <a:cubicBezTo>
                  <a:pt x="346" y="417"/>
                  <a:pt x="346" y="417"/>
                  <a:pt x="346" y="417"/>
                </a:cubicBezTo>
                <a:cubicBezTo>
                  <a:pt x="346" y="424"/>
                  <a:pt x="346" y="431"/>
                  <a:pt x="353" y="438"/>
                </a:cubicBezTo>
                <a:close/>
                <a:moveTo>
                  <a:pt x="452" y="134"/>
                </a:moveTo>
                <a:lnTo>
                  <a:pt x="452" y="134"/>
                </a:lnTo>
                <a:cubicBezTo>
                  <a:pt x="438" y="134"/>
                  <a:pt x="424" y="120"/>
                  <a:pt x="424" y="106"/>
                </a:cubicBezTo>
                <a:cubicBezTo>
                  <a:pt x="424" y="28"/>
                  <a:pt x="424" y="28"/>
                  <a:pt x="424" y="28"/>
                </a:cubicBezTo>
                <a:cubicBezTo>
                  <a:pt x="424" y="14"/>
                  <a:pt x="438" y="0"/>
                  <a:pt x="452" y="0"/>
                </a:cubicBezTo>
                <a:cubicBezTo>
                  <a:pt x="473" y="0"/>
                  <a:pt x="480" y="14"/>
                  <a:pt x="480" y="28"/>
                </a:cubicBezTo>
                <a:cubicBezTo>
                  <a:pt x="480" y="106"/>
                  <a:pt x="480" y="106"/>
                  <a:pt x="480" y="106"/>
                </a:cubicBezTo>
                <a:cubicBezTo>
                  <a:pt x="480" y="120"/>
                  <a:pt x="473" y="134"/>
                  <a:pt x="452" y="134"/>
                </a:cubicBezTo>
                <a:close/>
                <a:moveTo>
                  <a:pt x="155" y="134"/>
                </a:moveTo>
                <a:lnTo>
                  <a:pt x="155" y="134"/>
                </a:lnTo>
                <a:cubicBezTo>
                  <a:pt x="134" y="134"/>
                  <a:pt x="127" y="120"/>
                  <a:pt x="127" y="106"/>
                </a:cubicBezTo>
                <a:cubicBezTo>
                  <a:pt x="127" y="28"/>
                  <a:pt x="127" y="28"/>
                  <a:pt x="127" y="28"/>
                </a:cubicBezTo>
                <a:cubicBezTo>
                  <a:pt x="127" y="14"/>
                  <a:pt x="134" y="0"/>
                  <a:pt x="155" y="0"/>
                </a:cubicBezTo>
                <a:cubicBezTo>
                  <a:pt x="169" y="0"/>
                  <a:pt x="183" y="14"/>
                  <a:pt x="183" y="28"/>
                </a:cubicBezTo>
                <a:cubicBezTo>
                  <a:pt x="183" y="106"/>
                  <a:pt x="183" y="106"/>
                  <a:pt x="183" y="106"/>
                </a:cubicBezTo>
                <a:cubicBezTo>
                  <a:pt x="183" y="120"/>
                  <a:pt x="169" y="134"/>
                  <a:pt x="155" y="1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84" tIns="17142" rIns="34284" bIns="17142" anchor="ctr"/>
          <a:lstStyle/>
          <a:p>
            <a:pPr defTabSz="6855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400">
              <a:solidFill>
                <a:srgbClr val="1C2835"/>
              </a:solidFill>
              <a:latin typeface="Roboto Light"/>
              <a:ea typeface="+mn-ea"/>
              <a:cs typeface="+mn-cs"/>
            </a:endParaRPr>
          </a:p>
        </p:txBody>
      </p:sp>
      <p:sp>
        <p:nvSpPr>
          <p:cNvPr id="26" name="Freeform 65"/>
          <p:cNvSpPr>
            <a:spLocks noChangeArrowheads="1"/>
          </p:cNvSpPr>
          <p:nvPr/>
        </p:nvSpPr>
        <p:spPr bwMode="auto">
          <a:xfrm>
            <a:off x="6477000" y="3724275"/>
            <a:ext cx="188913" cy="187325"/>
          </a:xfrm>
          <a:custGeom>
            <a:avLst/>
            <a:gdLst>
              <a:gd name="T0" fmla="*/ 381 w 417"/>
              <a:gd name="T1" fmla="*/ 203 h 417"/>
              <a:gd name="T2" fmla="*/ 381 w 417"/>
              <a:gd name="T3" fmla="*/ 203 h 417"/>
              <a:gd name="T4" fmla="*/ 416 w 417"/>
              <a:gd name="T5" fmla="*/ 141 h 417"/>
              <a:gd name="T6" fmla="*/ 408 w 417"/>
              <a:gd name="T7" fmla="*/ 106 h 417"/>
              <a:gd name="T8" fmla="*/ 337 w 417"/>
              <a:gd name="T9" fmla="*/ 79 h 417"/>
              <a:gd name="T10" fmla="*/ 319 w 417"/>
              <a:gd name="T11" fmla="*/ 17 h 417"/>
              <a:gd name="T12" fmla="*/ 275 w 417"/>
              <a:gd name="T13" fmla="*/ 0 h 417"/>
              <a:gd name="T14" fmla="*/ 213 w 417"/>
              <a:gd name="T15" fmla="*/ 35 h 417"/>
              <a:gd name="T16" fmla="*/ 151 w 417"/>
              <a:gd name="T17" fmla="*/ 0 h 417"/>
              <a:gd name="T18" fmla="*/ 107 w 417"/>
              <a:gd name="T19" fmla="*/ 17 h 417"/>
              <a:gd name="T20" fmla="*/ 89 w 417"/>
              <a:gd name="T21" fmla="*/ 79 h 417"/>
              <a:gd name="T22" fmla="*/ 18 w 417"/>
              <a:gd name="T23" fmla="*/ 106 h 417"/>
              <a:gd name="T24" fmla="*/ 0 w 417"/>
              <a:gd name="T25" fmla="*/ 141 h 417"/>
              <a:gd name="T26" fmla="*/ 44 w 417"/>
              <a:gd name="T27" fmla="*/ 203 h 417"/>
              <a:gd name="T28" fmla="*/ 0 w 417"/>
              <a:gd name="T29" fmla="*/ 275 h 417"/>
              <a:gd name="T30" fmla="*/ 18 w 417"/>
              <a:gd name="T31" fmla="*/ 310 h 417"/>
              <a:gd name="T32" fmla="*/ 89 w 417"/>
              <a:gd name="T33" fmla="*/ 328 h 417"/>
              <a:gd name="T34" fmla="*/ 107 w 417"/>
              <a:gd name="T35" fmla="*/ 398 h 417"/>
              <a:gd name="T36" fmla="*/ 151 w 417"/>
              <a:gd name="T37" fmla="*/ 416 h 417"/>
              <a:gd name="T38" fmla="*/ 213 w 417"/>
              <a:gd name="T39" fmla="*/ 372 h 417"/>
              <a:gd name="T40" fmla="*/ 275 w 417"/>
              <a:gd name="T41" fmla="*/ 416 h 417"/>
              <a:gd name="T42" fmla="*/ 319 w 417"/>
              <a:gd name="T43" fmla="*/ 398 h 417"/>
              <a:gd name="T44" fmla="*/ 337 w 417"/>
              <a:gd name="T45" fmla="*/ 328 h 417"/>
              <a:gd name="T46" fmla="*/ 408 w 417"/>
              <a:gd name="T47" fmla="*/ 310 h 417"/>
              <a:gd name="T48" fmla="*/ 416 w 417"/>
              <a:gd name="T49" fmla="*/ 265 h 417"/>
              <a:gd name="T50" fmla="*/ 381 w 417"/>
              <a:gd name="T51" fmla="*/ 203 h 417"/>
              <a:gd name="T52" fmla="*/ 213 w 417"/>
              <a:gd name="T53" fmla="*/ 292 h 417"/>
              <a:gd name="T54" fmla="*/ 213 w 417"/>
              <a:gd name="T55" fmla="*/ 292 h 417"/>
              <a:gd name="T56" fmla="*/ 125 w 417"/>
              <a:gd name="T57" fmla="*/ 203 h 417"/>
              <a:gd name="T58" fmla="*/ 213 w 417"/>
              <a:gd name="T59" fmla="*/ 115 h 417"/>
              <a:gd name="T60" fmla="*/ 301 w 417"/>
              <a:gd name="T61" fmla="*/ 203 h 417"/>
              <a:gd name="T62" fmla="*/ 213 w 417"/>
              <a:gd name="T63" fmla="*/ 292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78" tIns="17139" rIns="34278" bIns="17139" anchor="ctr"/>
          <a:lstStyle/>
          <a:p>
            <a:pPr defTabSz="6855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400">
              <a:solidFill>
                <a:srgbClr val="1C2835"/>
              </a:solidFill>
              <a:latin typeface="Roboto Light"/>
              <a:ea typeface="+mn-ea"/>
              <a:cs typeface="+mn-cs"/>
            </a:endParaRPr>
          </a:p>
        </p:txBody>
      </p:sp>
      <p:sp>
        <p:nvSpPr>
          <p:cNvPr id="27" name="Freeform 65"/>
          <p:cNvSpPr>
            <a:spLocks noChangeArrowheads="1"/>
          </p:cNvSpPr>
          <p:nvPr/>
        </p:nvSpPr>
        <p:spPr bwMode="auto">
          <a:xfrm>
            <a:off x="6619875" y="3865563"/>
            <a:ext cx="103188" cy="103187"/>
          </a:xfrm>
          <a:custGeom>
            <a:avLst/>
            <a:gdLst>
              <a:gd name="T0" fmla="*/ 381 w 417"/>
              <a:gd name="T1" fmla="*/ 203 h 417"/>
              <a:gd name="T2" fmla="*/ 381 w 417"/>
              <a:gd name="T3" fmla="*/ 203 h 417"/>
              <a:gd name="T4" fmla="*/ 416 w 417"/>
              <a:gd name="T5" fmla="*/ 141 h 417"/>
              <a:gd name="T6" fmla="*/ 408 w 417"/>
              <a:gd name="T7" fmla="*/ 106 h 417"/>
              <a:gd name="T8" fmla="*/ 337 w 417"/>
              <a:gd name="T9" fmla="*/ 79 h 417"/>
              <a:gd name="T10" fmla="*/ 319 w 417"/>
              <a:gd name="T11" fmla="*/ 17 h 417"/>
              <a:gd name="T12" fmla="*/ 275 w 417"/>
              <a:gd name="T13" fmla="*/ 0 h 417"/>
              <a:gd name="T14" fmla="*/ 213 w 417"/>
              <a:gd name="T15" fmla="*/ 35 h 417"/>
              <a:gd name="T16" fmla="*/ 151 w 417"/>
              <a:gd name="T17" fmla="*/ 0 h 417"/>
              <a:gd name="T18" fmla="*/ 107 w 417"/>
              <a:gd name="T19" fmla="*/ 17 h 417"/>
              <a:gd name="T20" fmla="*/ 89 w 417"/>
              <a:gd name="T21" fmla="*/ 79 h 417"/>
              <a:gd name="T22" fmla="*/ 18 w 417"/>
              <a:gd name="T23" fmla="*/ 106 h 417"/>
              <a:gd name="T24" fmla="*/ 0 w 417"/>
              <a:gd name="T25" fmla="*/ 141 h 417"/>
              <a:gd name="T26" fmla="*/ 44 w 417"/>
              <a:gd name="T27" fmla="*/ 203 h 417"/>
              <a:gd name="T28" fmla="*/ 0 w 417"/>
              <a:gd name="T29" fmla="*/ 275 h 417"/>
              <a:gd name="T30" fmla="*/ 18 w 417"/>
              <a:gd name="T31" fmla="*/ 310 h 417"/>
              <a:gd name="T32" fmla="*/ 89 w 417"/>
              <a:gd name="T33" fmla="*/ 328 h 417"/>
              <a:gd name="T34" fmla="*/ 107 w 417"/>
              <a:gd name="T35" fmla="*/ 398 h 417"/>
              <a:gd name="T36" fmla="*/ 151 w 417"/>
              <a:gd name="T37" fmla="*/ 416 h 417"/>
              <a:gd name="T38" fmla="*/ 213 w 417"/>
              <a:gd name="T39" fmla="*/ 372 h 417"/>
              <a:gd name="T40" fmla="*/ 275 w 417"/>
              <a:gd name="T41" fmla="*/ 416 h 417"/>
              <a:gd name="T42" fmla="*/ 319 w 417"/>
              <a:gd name="T43" fmla="*/ 398 h 417"/>
              <a:gd name="T44" fmla="*/ 337 w 417"/>
              <a:gd name="T45" fmla="*/ 328 h 417"/>
              <a:gd name="T46" fmla="*/ 408 w 417"/>
              <a:gd name="T47" fmla="*/ 310 h 417"/>
              <a:gd name="T48" fmla="*/ 416 w 417"/>
              <a:gd name="T49" fmla="*/ 265 h 417"/>
              <a:gd name="T50" fmla="*/ 381 w 417"/>
              <a:gd name="T51" fmla="*/ 203 h 417"/>
              <a:gd name="T52" fmla="*/ 213 w 417"/>
              <a:gd name="T53" fmla="*/ 292 h 417"/>
              <a:gd name="T54" fmla="*/ 213 w 417"/>
              <a:gd name="T55" fmla="*/ 292 h 417"/>
              <a:gd name="T56" fmla="*/ 125 w 417"/>
              <a:gd name="T57" fmla="*/ 203 h 417"/>
              <a:gd name="T58" fmla="*/ 213 w 417"/>
              <a:gd name="T59" fmla="*/ 115 h 417"/>
              <a:gd name="T60" fmla="*/ 301 w 417"/>
              <a:gd name="T61" fmla="*/ 203 h 417"/>
              <a:gd name="T62" fmla="*/ 213 w 417"/>
              <a:gd name="T63" fmla="*/ 292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78" tIns="17139" rIns="34278" bIns="17139" anchor="ctr"/>
          <a:lstStyle/>
          <a:p>
            <a:pPr defTabSz="6855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400">
              <a:solidFill>
                <a:srgbClr val="1C2835"/>
              </a:solidFill>
              <a:latin typeface="Roboto Light"/>
              <a:ea typeface="+mn-ea"/>
              <a:cs typeface="+mn-cs"/>
            </a:endParaRPr>
          </a:p>
        </p:txBody>
      </p:sp>
      <p:sp>
        <p:nvSpPr>
          <p:cNvPr id="28" name="Freeform 109"/>
          <p:cNvSpPr>
            <a:spLocks noChangeArrowheads="1"/>
          </p:cNvSpPr>
          <p:nvPr/>
        </p:nvSpPr>
        <p:spPr bwMode="auto">
          <a:xfrm>
            <a:off x="2185988" y="3689350"/>
            <a:ext cx="223837" cy="155575"/>
          </a:xfrm>
          <a:custGeom>
            <a:avLst/>
            <a:gdLst>
              <a:gd name="T0" fmla="*/ 443 w 497"/>
              <a:gd name="T1" fmla="*/ 0 h 347"/>
              <a:gd name="T2" fmla="*/ 0 w 497"/>
              <a:gd name="T3" fmla="*/ 45 h 347"/>
              <a:gd name="T4" fmla="*/ 53 w 497"/>
              <a:gd name="T5" fmla="*/ 346 h 347"/>
              <a:gd name="T6" fmla="*/ 496 w 497"/>
              <a:gd name="T7" fmla="*/ 292 h 347"/>
              <a:gd name="T8" fmla="*/ 443 w 497"/>
              <a:gd name="T9" fmla="*/ 0 h 347"/>
              <a:gd name="T10" fmla="*/ 443 w 497"/>
              <a:gd name="T11" fmla="*/ 292 h 347"/>
              <a:gd name="T12" fmla="*/ 53 w 497"/>
              <a:gd name="T13" fmla="*/ 142 h 347"/>
              <a:gd name="T14" fmla="*/ 443 w 497"/>
              <a:gd name="T15" fmla="*/ 292 h 347"/>
              <a:gd name="T16" fmla="*/ 443 w 497"/>
              <a:gd name="T17" fmla="*/ 71 h 347"/>
              <a:gd name="T18" fmla="*/ 53 w 497"/>
              <a:gd name="T19" fmla="*/ 45 h 347"/>
              <a:gd name="T20" fmla="*/ 443 w 497"/>
              <a:gd name="T21" fmla="*/ 71 h 347"/>
              <a:gd name="T22" fmla="*/ 97 w 497"/>
              <a:gd name="T23" fmla="*/ 195 h 347"/>
              <a:gd name="T24" fmla="*/ 115 w 497"/>
              <a:gd name="T25" fmla="*/ 213 h 347"/>
              <a:gd name="T26" fmla="*/ 97 w 497"/>
              <a:gd name="T27" fmla="*/ 195 h 347"/>
              <a:gd name="T28" fmla="*/ 186 w 497"/>
              <a:gd name="T29" fmla="*/ 231 h 347"/>
              <a:gd name="T30" fmla="*/ 221 w 497"/>
              <a:gd name="T31" fmla="*/ 239 h 347"/>
              <a:gd name="T32" fmla="*/ 230 w 497"/>
              <a:gd name="T33" fmla="*/ 231 h 347"/>
              <a:gd name="T34" fmla="*/ 248 w 497"/>
              <a:gd name="T35" fmla="*/ 213 h 347"/>
              <a:gd name="T36" fmla="*/ 221 w 497"/>
              <a:gd name="T37" fmla="*/ 195 h 347"/>
              <a:gd name="T38" fmla="*/ 203 w 497"/>
              <a:gd name="T39" fmla="*/ 213 h 347"/>
              <a:gd name="T40" fmla="*/ 186 w 497"/>
              <a:gd name="T41" fmla="*/ 231 h 347"/>
              <a:gd name="T42" fmla="*/ 248 w 497"/>
              <a:gd name="T43" fmla="*/ 239 h 347"/>
              <a:gd name="T44" fmla="*/ 230 w 497"/>
              <a:gd name="T45" fmla="*/ 231 h 347"/>
              <a:gd name="T46" fmla="*/ 248 w 497"/>
              <a:gd name="T47" fmla="*/ 239 h 347"/>
              <a:gd name="T48" fmla="*/ 177 w 497"/>
              <a:gd name="T49" fmla="*/ 239 h 347"/>
              <a:gd name="T50" fmla="*/ 142 w 497"/>
              <a:gd name="T51" fmla="*/ 231 h 347"/>
              <a:gd name="T52" fmla="*/ 177 w 497"/>
              <a:gd name="T53" fmla="*/ 239 h 347"/>
              <a:gd name="T54" fmla="*/ 186 w 497"/>
              <a:gd name="T55" fmla="*/ 213 h 347"/>
              <a:gd name="T56" fmla="*/ 203 w 497"/>
              <a:gd name="T57" fmla="*/ 195 h 347"/>
              <a:gd name="T58" fmla="*/ 177 w 497"/>
              <a:gd name="T59" fmla="*/ 231 h 347"/>
              <a:gd name="T60" fmla="*/ 186 w 497"/>
              <a:gd name="T61" fmla="*/ 213 h 347"/>
              <a:gd name="T62" fmla="*/ 133 w 497"/>
              <a:gd name="T63" fmla="*/ 231 h 347"/>
              <a:gd name="T64" fmla="*/ 142 w 497"/>
              <a:gd name="T65" fmla="*/ 213 h 347"/>
              <a:gd name="T66" fmla="*/ 159 w 497"/>
              <a:gd name="T67" fmla="*/ 195 h 347"/>
              <a:gd name="T68" fmla="*/ 133 w 497"/>
              <a:gd name="T69" fmla="*/ 213 h 347"/>
              <a:gd name="T70" fmla="*/ 115 w 497"/>
              <a:gd name="T71" fmla="*/ 231 h 347"/>
              <a:gd name="T72" fmla="*/ 97 w 497"/>
              <a:gd name="T73" fmla="*/ 239 h 347"/>
              <a:gd name="T74" fmla="*/ 133 w 497"/>
              <a:gd name="T75" fmla="*/ 231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347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18"/>
                  <a:pt x="0" y="45"/>
                </a:cubicBezTo>
                <a:cubicBezTo>
                  <a:pt x="0" y="292"/>
                  <a:pt x="0" y="292"/>
                  <a:pt x="0" y="292"/>
                </a:cubicBezTo>
                <a:cubicBezTo>
                  <a:pt x="0" y="320"/>
                  <a:pt x="27" y="346"/>
                  <a:pt x="53" y="346"/>
                </a:cubicBezTo>
                <a:cubicBezTo>
                  <a:pt x="443" y="346"/>
                  <a:pt x="443" y="346"/>
                  <a:pt x="443" y="346"/>
                </a:cubicBezTo>
                <a:cubicBezTo>
                  <a:pt x="478" y="346"/>
                  <a:pt x="496" y="320"/>
                  <a:pt x="496" y="292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6" y="18"/>
                  <a:pt x="478" y="0"/>
                  <a:pt x="443" y="0"/>
                </a:cubicBezTo>
                <a:close/>
                <a:moveTo>
                  <a:pt x="443" y="292"/>
                </a:moveTo>
                <a:lnTo>
                  <a:pt x="443" y="292"/>
                </a:lnTo>
                <a:cubicBezTo>
                  <a:pt x="53" y="292"/>
                  <a:pt x="53" y="292"/>
                  <a:pt x="53" y="292"/>
                </a:cubicBezTo>
                <a:cubicBezTo>
                  <a:pt x="53" y="142"/>
                  <a:pt x="53" y="142"/>
                  <a:pt x="53" y="142"/>
                </a:cubicBezTo>
                <a:cubicBezTo>
                  <a:pt x="443" y="142"/>
                  <a:pt x="443" y="142"/>
                  <a:pt x="443" y="142"/>
                </a:cubicBezTo>
                <a:lnTo>
                  <a:pt x="443" y="292"/>
                </a:lnTo>
                <a:close/>
                <a:moveTo>
                  <a:pt x="443" y="71"/>
                </a:moveTo>
                <a:lnTo>
                  <a:pt x="443" y="71"/>
                </a:lnTo>
                <a:cubicBezTo>
                  <a:pt x="53" y="71"/>
                  <a:pt x="53" y="71"/>
                  <a:pt x="53" y="71"/>
                </a:cubicBezTo>
                <a:cubicBezTo>
                  <a:pt x="53" y="45"/>
                  <a:pt x="53" y="45"/>
                  <a:pt x="53" y="45"/>
                </a:cubicBezTo>
                <a:cubicBezTo>
                  <a:pt x="443" y="45"/>
                  <a:pt x="443" y="45"/>
                  <a:pt x="443" y="45"/>
                </a:cubicBezTo>
                <a:lnTo>
                  <a:pt x="443" y="71"/>
                </a:lnTo>
                <a:close/>
                <a:moveTo>
                  <a:pt x="97" y="195"/>
                </a:moveTo>
                <a:lnTo>
                  <a:pt x="97" y="195"/>
                </a:lnTo>
                <a:cubicBezTo>
                  <a:pt x="97" y="213"/>
                  <a:pt x="97" y="213"/>
                  <a:pt x="97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195"/>
                  <a:pt x="115" y="195"/>
                  <a:pt x="115" y="195"/>
                </a:cubicBezTo>
                <a:lnTo>
                  <a:pt x="97" y="195"/>
                </a:lnTo>
                <a:close/>
                <a:moveTo>
                  <a:pt x="186" y="231"/>
                </a:moveTo>
                <a:lnTo>
                  <a:pt x="186" y="231"/>
                </a:lnTo>
                <a:cubicBezTo>
                  <a:pt x="186" y="239"/>
                  <a:pt x="186" y="239"/>
                  <a:pt x="186" y="239"/>
                </a:cubicBezTo>
                <a:cubicBezTo>
                  <a:pt x="221" y="239"/>
                  <a:pt x="221" y="239"/>
                  <a:pt x="221" y="239"/>
                </a:cubicBezTo>
                <a:cubicBezTo>
                  <a:pt x="221" y="231"/>
                  <a:pt x="221" y="231"/>
                  <a:pt x="221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13"/>
                  <a:pt x="230" y="213"/>
                  <a:pt x="230" y="213"/>
                </a:cubicBezTo>
                <a:cubicBezTo>
                  <a:pt x="248" y="213"/>
                  <a:pt x="248" y="213"/>
                  <a:pt x="248" y="213"/>
                </a:cubicBezTo>
                <a:cubicBezTo>
                  <a:pt x="248" y="195"/>
                  <a:pt x="248" y="195"/>
                  <a:pt x="248" y="195"/>
                </a:cubicBezTo>
                <a:cubicBezTo>
                  <a:pt x="221" y="195"/>
                  <a:pt x="221" y="195"/>
                  <a:pt x="221" y="195"/>
                </a:cubicBezTo>
                <a:cubicBezTo>
                  <a:pt x="221" y="213"/>
                  <a:pt x="221" y="213"/>
                  <a:pt x="221" y="213"/>
                </a:cubicBezTo>
                <a:cubicBezTo>
                  <a:pt x="203" y="213"/>
                  <a:pt x="203" y="213"/>
                  <a:pt x="203" y="213"/>
                </a:cubicBezTo>
                <a:cubicBezTo>
                  <a:pt x="203" y="231"/>
                  <a:pt x="203" y="231"/>
                  <a:pt x="203" y="231"/>
                </a:cubicBezTo>
                <a:lnTo>
                  <a:pt x="186" y="231"/>
                </a:lnTo>
                <a:close/>
                <a:moveTo>
                  <a:pt x="248" y="239"/>
                </a:moveTo>
                <a:lnTo>
                  <a:pt x="248" y="239"/>
                </a:lnTo>
                <a:cubicBezTo>
                  <a:pt x="248" y="231"/>
                  <a:pt x="248" y="231"/>
                  <a:pt x="248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39"/>
                  <a:pt x="230" y="239"/>
                  <a:pt x="230" y="239"/>
                </a:cubicBezTo>
                <a:lnTo>
                  <a:pt x="248" y="239"/>
                </a:lnTo>
                <a:close/>
                <a:moveTo>
                  <a:pt x="177" y="239"/>
                </a:moveTo>
                <a:lnTo>
                  <a:pt x="177" y="239"/>
                </a:lnTo>
                <a:cubicBezTo>
                  <a:pt x="177" y="231"/>
                  <a:pt x="177" y="231"/>
                  <a:pt x="177" y="231"/>
                </a:cubicBezTo>
                <a:cubicBezTo>
                  <a:pt x="142" y="231"/>
                  <a:pt x="142" y="231"/>
                  <a:pt x="142" y="231"/>
                </a:cubicBezTo>
                <a:cubicBezTo>
                  <a:pt x="142" y="239"/>
                  <a:pt x="142" y="239"/>
                  <a:pt x="142" y="239"/>
                </a:cubicBezTo>
                <a:lnTo>
                  <a:pt x="177" y="239"/>
                </a:lnTo>
                <a:close/>
                <a:moveTo>
                  <a:pt x="186" y="213"/>
                </a:moveTo>
                <a:lnTo>
                  <a:pt x="186" y="213"/>
                </a:lnTo>
                <a:cubicBezTo>
                  <a:pt x="203" y="213"/>
                  <a:pt x="203" y="213"/>
                  <a:pt x="203" y="213"/>
                </a:cubicBezTo>
                <a:cubicBezTo>
                  <a:pt x="203" y="195"/>
                  <a:pt x="203" y="195"/>
                  <a:pt x="203" y="195"/>
                </a:cubicBezTo>
                <a:cubicBezTo>
                  <a:pt x="177" y="195"/>
                  <a:pt x="177" y="195"/>
                  <a:pt x="177" y="195"/>
                </a:cubicBezTo>
                <a:cubicBezTo>
                  <a:pt x="177" y="231"/>
                  <a:pt x="177" y="231"/>
                  <a:pt x="177" y="231"/>
                </a:cubicBezTo>
                <a:cubicBezTo>
                  <a:pt x="186" y="231"/>
                  <a:pt x="186" y="231"/>
                  <a:pt x="186" y="231"/>
                </a:cubicBezTo>
                <a:lnTo>
                  <a:pt x="186" y="213"/>
                </a:lnTo>
                <a:close/>
                <a:moveTo>
                  <a:pt x="133" y="231"/>
                </a:moveTo>
                <a:lnTo>
                  <a:pt x="133" y="231"/>
                </a:lnTo>
                <a:cubicBezTo>
                  <a:pt x="142" y="231"/>
                  <a:pt x="142" y="231"/>
                  <a:pt x="142" y="231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59" y="213"/>
                  <a:pt x="159" y="213"/>
                  <a:pt x="159" y="213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33" y="195"/>
                  <a:pt x="133" y="195"/>
                  <a:pt x="133" y="195"/>
                </a:cubicBezTo>
                <a:cubicBezTo>
                  <a:pt x="133" y="213"/>
                  <a:pt x="133" y="213"/>
                  <a:pt x="133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231"/>
                  <a:pt x="115" y="231"/>
                  <a:pt x="115" y="231"/>
                </a:cubicBezTo>
                <a:cubicBezTo>
                  <a:pt x="97" y="231"/>
                  <a:pt x="97" y="231"/>
                  <a:pt x="97" y="231"/>
                </a:cubicBezTo>
                <a:cubicBezTo>
                  <a:pt x="97" y="239"/>
                  <a:pt x="97" y="239"/>
                  <a:pt x="97" y="239"/>
                </a:cubicBezTo>
                <a:cubicBezTo>
                  <a:pt x="133" y="239"/>
                  <a:pt x="133" y="239"/>
                  <a:pt x="133" y="239"/>
                </a:cubicBezTo>
                <a:lnTo>
                  <a:pt x="133" y="2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78" tIns="17139" rIns="34278" bIns="17139" anchor="ctr"/>
          <a:lstStyle/>
          <a:p>
            <a:pPr defTabSz="6855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400">
              <a:solidFill>
                <a:srgbClr val="1C2835"/>
              </a:solidFill>
              <a:latin typeface="Roboto Ligh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296863" y="1020763"/>
            <a:ext cx="4275137" cy="3263900"/>
          </a:xfrm>
          <a:prstGeom prst="rect">
            <a:avLst/>
          </a:prstGeom>
          <a:solidFill>
            <a:srgbClr val="FF0000">
              <a:alpha val="39000"/>
            </a:srgbClr>
          </a:solidFill>
        </p:spPr>
        <p:txBody>
          <a:bodyPr lIns="68579" tIns="34289" rIns="68579" bIns="3428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CA" sz="27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1 </a:t>
            </a:r>
            <a:r>
              <a:rPr lang="en-CA" sz="27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comunidad</a:t>
            </a:r>
            <a:r>
              <a:rPr lang="en-CA" sz="27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en-CA" sz="27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+ 380 INDIGENAS </a:t>
            </a:r>
          </a:p>
          <a:p>
            <a:pPr fontAlgn="auto">
              <a:spcAft>
                <a:spcPts val="0"/>
              </a:spcAft>
              <a:defRPr/>
            </a:pPr>
            <a:r>
              <a:rPr lang="en-CA" sz="27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109.500 </a:t>
            </a:r>
            <a:r>
              <a:rPr lang="en-CA" sz="27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lts</a:t>
            </a:r>
            <a:r>
              <a:rPr lang="en-CA" sz="27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 </a:t>
            </a:r>
            <a:r>
              <a:rPr lang="en-CA" sz="27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creados</a:t>
            </a:r>
            <a:r>
              <a:rPr lang="en-CA" sz="27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 del </a:t>
            </a:r>
            <a:r>
              <a:rPr lang="en-CA" sz="27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aire</a:t>
            </a:r>
            <a:r>
              <a:rPr lang="en-CA" sz="27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 al </a:t>
            </a:r>
            <a:r>
              <a:rPr lang="en-CA" sz="27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año</a:t>
            </a:r>
            <a:endParaRPr lang="en-CA" sz="2700" b="1" dirty="0">
              <a:solidFill>
                <a:prstClr val="white"/>
              </a:solidFill>
              <a:latin typeface="Built Titling Sb" panose="020B070603020208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CA" sz="27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20 </a:t>
            </a:r>
            <a:r>
              <a:rPr lang="en-CA" sz="2700" b="1" dirty="0" err="1" smtClean="0">
                <a:solidFill>
                  <a:prstClr val="white"/>
                </a:solidFill>
                <a:latin typeface="Built Titling Sb" panose="020B0706030202080204" pitchFamily="34" charset="0"/>
              </a:rPr>
              <a:t>años</a:t>
            </a:r>
            <a:r>
              <a:rPr lang="en-CA" sz="2700" b="1" dirty="0" smtClean="0">
                <a:solidFill>
                  <a:prstClr val="white"/>
                </a:solidFill>
                <a:latin typeface="Built Titling Sb" panose="020B0706030202080204" pitchFamily="34" charset="0"/>
              </a:rPr>
              <a:t> de </a:t>
            </a:r>
            <a:r>
              <a:rPr lang="en-CA" sz="2700" b="1" dirty="0" err="1" smtClean="0">
                <a:solidFill>
                  <a:prstClr val="white"/>
                </a:solidFill>
                <a:latin typeface="Built Titling Sb" panose="020B0706030202080204" pitchFamily="34" charset="0"/>
              </a:rPr>
              <a:t>Uso</a:t>
            </a:r>
            <a:endParaRPr lang="en-CA" sz="2700" b="1" dirty="0">
              <a:solidFill>
                <a:prstClr val="white"/>
              </a:solidFill>
              <a:latin typeface="Built Titling Sb" panose="020B070603020208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CA" sz="2700" b="1" dirty="0" err="1" smtClean="0">
                <a:solidFill>
                  <a:prstClr val="white"/>
                </a:solidFill>
                <a:latin typeface="Built Titling Sb" panose="020B0706030202080204" pitchFamily="34" charset="0"/>
              </a:rPr>
              <a:t>Mínimo</a:t>
            </a:r>
            <a:r>
              <a:rPr lang="en-CA" sz="2700" b="1" dirty="0" smtClean="0">
                <a:solidFill>
                  <a:prstClr val="white"/>
                </a:solidFill>
                <a:latin typeface="Built Titling Sb" panose="020B0706030202080204" pitchFamily="34" charset="0"/>
              </a:rPr>
              <a:t> </a:t>
            </a:r>
            <a:r>
              <a:rPr lang="en-CA" sz="27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impacto</a:t>
            </a:r>
            <a:r>
              <a:rPr lang="en-CA" sz="27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 </a:t>
            </a:r>
            <a:r>
              <a:rPr lang="en-CA" sz="27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ambiental</a:t>
            </a:r>
            <a:endParaRPr lang="en-CA" sz="2700" b="1" dirty="0">
              <a:solidFill>
                <a:prstClr val="white"/>
              </a:solidFill>
              <a:latin typeface="Built Titling Sb" panose="020B070603020208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CA" dirty="0" smtClean="0">
              <a:solidFill>
                <a:prstClr val="white"/>
              </a:solidFill>
              <a:latin typeface="Built Titling Sb" panose="020B070603020208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3"/>
          <p:cNvSpPr>
            <a:spLocks noGrp="1"/>
          </p:cNvSpPr>
          <p:nvPr>
            <p:ph type="title"/>
          </p:nvPr>
        </p:nvSpPr>
        <p:spPr bwMode="auto">
          <a:xfrm>
            <a:off x="457200" y="285750"/>
            <a:ext cx="78486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 dirty="0" smtClean="0">
                <a:latin typeface="Arial Narrow" charset="0"/>
                <a:ea typeface="MS PGothic" charset="0"/>
                <a:cs typeface="Arial Narrow" charset="0"/>
              </a:rPr>
              <a:t>Primer Lanzamiento</a:t>
            </a:r>
            <a:endParaRPr lang="es-ES_tradnl" dirty="0">
              <a:latin typeface="Arial Narrow" charset="0"/>
              <a:ea typeface="MS PGothic" charset="0"/>
              <a:cs typeface="Arial Narrow" charset="0"/>
            </a:endParaRPr>
          </a:p>
        </p:txBody>
      </p:sp>
      <p:pic>
        <p:nvPicPr>
          <p:cNvPr id="76802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895350"/>
            <a:ext cx="5486400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95350"/>
            <a:ext cx="298608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CuadroTexto 3"/>
          <p:cNvSpPr txBox="1">
            <a:spLocks noChangeArrowheads="1"/>
          </p:cNvSpPr>
          <p:nvPr/>
        </p:nvSpPr>
        <p:spPr bwMode="auto">
          <a:xfrm>
            <a:off x="5105400" y="4095750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s-ES" sz="3200" b="1">
                <a:solidFill>
                  <a:srgbClr val="1F4E79"/>
                </a:solidFill>
              </a:rPr>
              <a:t>Diciembre 2019!!!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3104">
            <a:off x="-725488" y="-720725"/>
            <a:ext cx="10572751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0" y="2652713"/>
            <a:ext cx="9137650" cy="23812"/>
          </a:xfrm>
          <a:prstGeom prst="line">
            <a:avLst/>
          </a:prstGeom>
          <a:ln w="76200">
            <a:solidFill>
              <a:srgbClr val="EB008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 flipV="1">
            <a:off x="-6350" y="0"/>
            <a:ext cx="9144000" cy="2652713"/>
          </a:xfrm>
          <a:prstGeom prst="rect">
            <a:avLst/>
          </a:prstGeom>
          <a:solidFill>
            <a:schemeClr val="bg2">
              <a:lumMod val="75000"/>
              <a:alpha val="7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600450" y="3967163"/>
            <a:ext cx="1943100" cy="623887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600" b="1" dirty="0">
                <a:solidFill>
                  <a:prstClr val="white"/>
                </a:solidFill>
                <a:latin typeface="Chosence" panose="02000500000000000000" pitchFamily="2" charset="0"/>
                <a:ea typeface="+mn-ea"/>
                <a:cs typeface="+mn-cs"/>
              </a:rPr>
              <a:t>TIERRA</a:t>
            </a:r>
          </a:p>
        </p:txBody>
      </p:sp>
      <p:pic>
        <p:nvPicPr>
          <p:cNvPr id="78854" name="Imagen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250825"/>
            <a:ext cx="13716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3600450" y="1620838"/>
            <a:ext cx="1957388" cy="1039812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100" dirty="0">
                <a:solidFill>
                  <a:prstClr val="white"/>
                </a:solidFill>
                <a:latin typeface="Playlist" pitchFamily="50" charset="0"/>
                <a:ea typeface="+mn-ea"/>
                <a:cs typeface="+mn-cs"/>
              </a:rPr>
              <a:t>Agua – Educación Desarrollo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839" y="3581100"/>
            <a:ext cx="1352178" cy="135217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063" y="3498955"/>
            <a:ext cx="1420280" cy="142028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94711" y="3683662"/>
            <a:ext cx="1205514" cy="1205514"/>
          </a:xfrm>
          <a:prstGeom prst="rect">
            <a:avLst/>
          </a:prstGeom>
        </p:spPr>
      </p:pic>
      <p:cxnSp>
        <p:nvCxnSpPr>
          <p:cNvPr id="21" name="Conector recto de flecha 20"/>
          <p:cNvCxnSpPr/>
          <p:nvPr/>
        </p:nvCxnSpPr>
        <p:spPr>
          <a:xfrm flipH="1" flipV="1">
            <a:off x="6635750" y="3003550"/>
            <a:ext cx="0" cy="582613"/>
          </a:xfrm>
          <a:prstGeom prst="straightConnector1">
            <a:avLst/>
          </a:prstGeom>
          <a:ln w="57150">
            <a:prstDash val="sysDash"/>
            <a:headEnd type="oval" w="sm" len="sm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5953125" y="3759200"/>
            <a:ext cx="449263" cy="1084263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6600" b="1" dirty="0">
                <a:solidFill>
                  <a:srgbClr val="EB008B"/>
                </a:solidFill>
                <a:latin typeface="Built Titling Sb" panose="020B0706030202080204" pitchFamily="34" charset="0"/>
                <a:ea typeface="+mn-ea"/>
                <a:cs typeface="+mn-cs"/>
              </a:rPr>
              <a:t>+</a:t>
            </a:r>
          </a:p>
        </p:txBody>
      </p:sp>
      <p:pic>
        <p:nvPicPr>
          <p:cNvPr id="79878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160338"/>
            <a:ext cx="1382713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uadroTexto 24"/>
          <p:cNvSpPr txBox="1"/>
          <p:nvPr/>
        </p:nvSpPr>
        <p:spPr>
          <a:xfrm>
            <a:off x="5173663" y="595313"/>
            <a:ext cx="2085975" cy="992187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>
            <a:defPPr>
              <a:defRPr lang="es-CO"/>
            </a:defPPr>
            <a:lvl1pPr algn="ctr">
              <a:defRPr sz="7200">
                <a:solidFill>
                  <a:srgbClr val="EB00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000" dirty="0">
                <a:solidFill>
                  <a:srgbClr val="1B8BCD"/>
                </a:solidFill>
                <a:latin typeface="Built Titling Lt" panose="020B0306030202080204" pitchFamily="34" charset="0"/>
                <a:ea typeface="+mn-ea"/>
              </a:rPr>
              <a:t>200 litros/dia.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7551738" y="3786188"/>
            <a:ext cx="449262" cy="1085850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6600" b="1" dirty="0">
                <a:solidFill>
                  <a:srgbClr val="EB008B"/>
                </a:solidFill>
                <a:latin typeface="Built Titling Sb" panose="020B0706030202080204" pitchFamily="34" charset="0"/>
                <a:ea typeface="+mn-ea"/>
                <a:cs typeface="+mn-cs"/>
              </a:rPr>
              <a:t>+</a:t>
            </a:r>
          </a:p>
        </p:txBody>
      </p:sp>
      <p:pic>
        <p:nvPicPr>
          <p:cNvPr id="79882" name="Imagen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765300"/>
            <a:ext cx="14446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ector recto de flecha 28"/>
          <p:cNvCxnSpPr/>
          <p:nvPr/>
        </p:nvCxnSpPr>
        <p:spPr>
          <a:xfrm flipH="1" flipV="1">
            <a:off x="6635750" y="1179513"/>
            <a:ext cx="0" cy="582612"/>
          </a:xfrm>
          <a:prstGeom prst="straightConnector1">
            <a:avLst/>
          </a:prstGeom>
          <a:ln w="57150">
            <a:prstDash val="sysDash"/>
            <a:headEnd type="oval" w="sm" len="sm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8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4572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/>
          <a:stretch>
            <a:fillRect/>
          </a:stretch>
        </p:blipFill>
        <p:spPr bwMode="auto">
          <a:xfrm>
            <a:off x="1588" y="0"/>
            <a:ext cx="9142412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Jurimakal y Pinski"/>
          <p:cNvSpPr txBox="1">
            <a:spLocks noGrp="1"/>
          </p:cNvSpPr>
          <p:nvPr>
            <p:ph type="title"/>
          </p:nvPr>
        </p:nvSpPr>
        <p:spPr>
          <a:xfrm>
            <a:off x="2843213" y="2155825"/>
            <a:ext cx="3492500" cy="993775"/>
          </a:xfrm>
          <a:solidFill>
            <a:srgbClr val="EB008B">
              <a:alpha val="8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b="1" dirty="0" smtClean="0">
                <a:latin typeface="Chosence Light" panose="02000500000000000000" pitchFamily="2" charset="0"/>
              </a:rPr>
              <a:t>M</a:t>
            </a:r>
            <a:r>
              <a:rPr lang="es-CO" b="1" dirty="0" smtClean="0">
                <a:latin typeface="Chosence Light" panose="02000500000000000000" pitchFamily="2" charset="0"/>
              </a:rPr>
              <a:t>alakali</a:t>
            </a:r>
            <a:endParaRPr b="1" dirty="0">
              <a:latin typeface="Chosence Light" panose="02000500000000000000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296863" y="1020763"/>
            <a:ext cx="4275137" cy="3263900"/>
          </a:xfrm>
          <a:prstGeom prst="rect">
            <a:avLst/>
          </a:prstGeom>
          <a:solidFill>
            <a:srgbClr val="FF0000">
              <a:alpha val="39000"/>
            </a:srgbClr>
          </a:solidFill>
        </p:spPr>
        <p:txBody>
          <a:bodyPr lIns="68579" tIns="34289" rIns="68579" bIns="34289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CA" sz="30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15 </a:t>
            </a:r>
            <a:r>
              <a:rPr lang="en-CA" sz="30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comunidades</a:t>
            </a:r>
            <a:r>
              <a:rPr lang="en-CA" sz="30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en-CA" sz="30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+ 650 INDIGENAS </a:t>
            </a:r>
          </a:p>
          <a:p>
            <a:pPr fontAlgn="auto">
              <a:spcAft>
                <a:spcPts val="0"/>
              </a:spcAft>
              <a:defRPr/>
            </a:pPr>
            <a:r>
              <a:rPr lang="en-CA" sz="30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756.000 </a:t>
            </a:r>
            <a:r>
              <a:rPr lang="en-CA" sz="30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lts</a:t>
            </a:r>
            <a:r>
              <a:rPr lang="en-CA" sz="30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 </a:t>
            </a:r>
            <a:r>
              <a:rPr lang="en-CA" sz="30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desde</a:t>
            </a:r>
            <a:r>
              <a:rPr lang="en-CA" sz="30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 </a:t>
            </a:r>
            <a:r>
              <a:rPr lang="en-CA" sz="30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enero</a:t>
            </a:r>
            <a:endParaRPr lang="en-CA" sz="3000" b="1" dirty="0">
              <a:solidFill>
                <a:prstClr val="white"/>
              </a:solidFill>
              <a:latin typeface="Built Titling Sb" panose="020B070603020208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CA" sz="30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Bajo</a:t>
            </a:r>
            <a:r>
              <a:rPr lang="en-CA" sz="30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 </a:t>
            </a:r>
            <a:r>
              <a:rPr lang="en-CA" sz="30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Costo</a:t>
            </a:r>
            <a:endParaRPr lang="en-CA" sz="3000" b="1" dirty="0">
              <a:solidFill>
                <a:prstClr val="white"/>
              </a:solidFill>
              <a:latin typeface="Built Titling Sb" panose="020B070603020208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CA" sz="3000" b="1" dirty="0">
                <a:solidFill>
                  <a:prstClr val="white"/>
                </a:solidFill>
                <a:latin typeface="Built Titling Sb" panose="020B0706030202080204" pitchFamily="34" charset="0"/>
              </a:rPr>
              <a:t>10 </a:t>
            </a:r>
            <a:r>
              <a:rPr lang="en-CA" sz="3000" b="1" dirty="0" err="1">
                <a:solidFill>
                  <a:prstClr val="white"/>
                </a:solidFill>
                <a:latin typeface="Built Titling Sb" panose="020B0706030202080204" pitchFamily="34" charset="0"/>
              </a:rPr>
              <a:t>años</a:t>
            </a:r>
            <a:endParaRPr lang="en-CA" sz="3000" b="1" dirty="0">
              <a:solidFill>
                <a:prstClr val="white"/>
              </a:solidFill>
              <a:latin typeface="Built Titling Sb" panose="020B070603020208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CA" dirty="0" smtClean="0">
              <a:solidFill>
                <a:prstClr val="white"/>
              </a:solidFill>
              <a:latin typeface="Built Titling Sb" panose="020B070603020208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C:\Users\Juan\Deskto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68288"/>
            <a:ext cx="25955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8" descr="C:\Users\Juan\Desktop\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7175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C:\Users\Juan\Desktop\download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617663"/>
            <a:ext cx="222885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3" descr="C:\Users\Juan\Desktop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268288"/>
            <a:ext cx="25495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 descr="C:\Users\Juan\Desktop\GUAJIRA-S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>
            <a:fillRect/>
          </a:stretch>
        </p:blipFill>
        <p:spPr bwMode="auto">
          <a:xfrm>
            <a:off x="5540375" y="215900"/>
            <a:ext cx="22574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6" descr="C:\Users\Juan\Desktop\3827094934001_4692400232001_4314316440001-v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245745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2" descr="C:\Users\Juan\Desktop\images (2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2122488"/>
            <a:ext cx="284321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5400" y="3181350"/>
            <a:ext cx="5029200" cy="1546225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200" b="1" dirty="0">
                <a:solidFill>
                  <a:srgbClr val="44546A"/>
                </a:solidFill>
                <a:latin typeface="Built Titling Sb" panose="020B0706030202080204" pitchFamily="34" charset="0"/>
                <a:ea typeface="+mn-ea"/>
                <a:cs typeface="+mn-cs"/>
              </a:rPr>
              <a:t>Cómo vamos a escalar este emprendimiento de forma sostenible?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Imagen 2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90550"/>
            <a:ext cx="4762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Imagen 3" descr="Captura de pantalla 2019-06-26 a la(s) 12.09.29 a.m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2088"/>
            <a:ext cx="1600200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CuadroTexto 4"/>
          <p:cNvSpPr txBox="1">
            <a:spLocks noChangeArrowheads="1"/>
          </p:cNvSpPr>
          <p:nvPr/>
        </p:nvSpPr>
        <p:spPr bwMode="auto">
          <a:xfrm>
            <a:off x="3657600" y="3943350"/>
            <a:ext cx="3657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s-ES" sz="2800"/>
              <a:t>PVP $2.000</a:t>
            </a:r>
          </a:p>
          <a:p>
            <a:pPr algn="ctr"/>
            <a:r>
              <a:rPr lang="es-ES" sz="2800"/>
              <a:t>Donación $1.000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52550" y="431800"/>
            <a:ext cx="6343650" cy="1454150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4500" dirty="0">
                <a:solidFill>
                  <a:prstClr val="white"/>
                </a:solidFill>
                <a:latin typeface="Built Titling Sb" panose="020B0706030202080204" pitchFamily="34" charset="0"/>
                <a:ea typeface="+mn-ea"/>
                <a:cs typeface="+mn-cs"/>
              </a:rPr>
              <a:t>TRANSFORMA UN ACTO COTIDIANO </a:t>
            </a:r>
          </a:p>
        </p:txBody>
      </p:sp>
    </p:spTree>
    <p:extLst>
      <p:ext uri="{BB962C8B-B14F-4D97-AF65-F5344CB8AC3E}">
        <p14:creationId xmlns:p14="http://schemas.microsoft.com/office/powerpoint/2010/main" val="813753410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71600" y="438150"/>
            <a:ext cx="6343650" cy="4224231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4500" dirty="0">
                <a:solidFill>
                  <a:schemeClr val="bg1">
                    <a:lumMod val="50000"/>
                  </a:schemeClr>
                </a:solidFill>
                <a:latin typeface="Built Titling Sb" panose="020B0706030202080204" pitchFamily="34" charset="0"/>
              </a:rPr>
              <a:t>TRANSFORMA UN ACTO </a:t>
            </a:r>
            <a:r>
              <a:rPr lang="en-CA" sz="4500" dirty="0" smtClean="0">
                <a:solidFill>
                  <a:schemeClr val="bg1">
                    <a:lumMod val="50000"/>
                  </a:schemeClr>
                </a:solidFill>
                <a:latin typeface="Built Titling Sb" panose="020B0706030202080204" pitchFamily="34" charset="0"/>
              </a:rPr>
              <a:t>COTIDIANO</a:t>
            </a:r>
          </a:p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sz="4500" dirty="0">
              <a:solidFill>
                <a:prstClr val="white"/>
              </a:solidFill>
              <a:latin typeface="Built Titling Sb" panose="020B0706030202080204" pitchFamily="34" charset="0"/>
            </a:endParaRPr>
          </a:p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4500" dirty="0">
                <a:solidFill>
                  <a:prstClr val="white"/>
                </a:solidFill>
                <a:latin typeface="Built Titling Sb" panose="020B0706030202080204" pitchFamily="34" charset="0"/>
              </a:rPr>
              <a:t>EN UN ACTO EXTRAORDINARIO</a:t>
            </a:r>
          </a:p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4500" dirty="0" smtClean="0">
                <a:solidFill>
                  <a:prstClr val="white"/>
                </a:solidFill>
                <a:latin typeface="Built Titling Sb" panose="020B0706030202080204" pitchFamily="34" charset="0"/>
              </a:rPr>
              <a:t> </a:t>
            </a:r>
            <a:endParaRPr lang="en-CA" sz="4500" dirty="0">
              <a:solidFill>
                <a:prstClr val="white"/>
              </a:solidFill>
              <a:latin typeface="Built Titling Sb" panose="020B0706030202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729280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652463"/>
            <a:ext cx="234473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128713" y="1989138"/>
            <a:ext cx="1111250" cy="132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500" dirty="0">
                <a:solidFill>
                  <a:srgbClr val="E39115"/>
                </a:solidFill>
                <a:latin typeface="Chosence" panose="02000500000000000000" pitchFamily="2" charset="0"/>
              </a:rPr>
              <a:t>+</a:t>
            </a:r>
          </a:p>
        </p:txBody>
      </p:sp>
      <p:pic>
        <p:nvPicPr>
          <p:cNvPr id="8704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8575"/>
            <a:ext cx="464185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4016375" y="1989138"/>
            <a:ext cx="1111250" cy="132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500" dirty="0">
                <a:solidFill>
                  <a:srgbClr val="E39115"/>
                </a:solidFill>
                <a:latin typeface="Chosence" panose="02000500000000000000" pitchFamily="2" charset="0"/>
              </a:rPr>
              <a:t>=</a:t>
            </a:r>
          </a:p>
        </p:txBody>
      </p:sp>
      <p:pic>
        <p:nvPicPr>
          <p:cNvPr id="87045" name="Imagen 3" descr="Captura de pantalla 2019-06-26 a la(s) 12.09.29 a.m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9850"/>
            <a:ext cx="8255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28600" y="13335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chemeClr val="accent1"/>
                </a:solidFill>
              </a:rPr>
              <a:t>Salud!!</a:t>
            </a:r>
            <a:endParaRPr lang="es-ES" sz="5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cto de flecha 5"/>
          <p:cNvCxnSpPr/>
          <p:nvPr/>
        </p:nvCxnSpPr>
        <p:spPr>
          <a:xfrm>
            <a:off x="1785938" y="2640013"/>
            <a:ext cx="5681662" cy="14287"/>
          </a:xfrm>
          <a:prstGeom prst="straightConnector1">
            <a:avLst/>
          </a:prstGeom>
          <a:ln w="7620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7480300" y="2352675"/>
            <a:ext cx="2314575" cy="485775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700" dirty="0">
                <a:solidFill>
                  <a:srgbClr val="FFFFFF"/>
                </a:solidFill>
                <a:latin typeface="Chosence" panose="02000500000000000000" pitchFamily="2" charset="0"/>
                <a:ea typeface="+mn-ea"/>
                <a:cs typeface="+mn-cs"/>
              </a:rPr>
              <a:t>Desarrollo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892550" y="2435225"/>
            <a:ext cx="1381125" cy="376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dirty="0">
                <a:solidFill>
                  <a:prstClr val="black"/>
                </a:solidFill>
                <a:latin typeface="Chosence" panose="02000500000000000000" pitchFamily="2" charset="0"/>
                <a:ea typeface="+mn-ea"/>
                <a:cs typeface="+mn-cs"/>
              </a:rPr>
              <a:t>Tecnología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8900" y="2352675"/>
            <a:ext cx="2314575" cy="485775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700" dirty="0">
                <a:solidFill>
                  <a:srgbClr val="FFFFFF"/>
                </a:solidFill>
                <a:latin typeface="Chosence" panose="02000500000000000000" pitchFamily="2" charset="0"/>
                <a:ea typeface="+mn-ea"/>
                <a:cs typeface="+mn-cs"/>
              </a:rPr>
              <a:t>Inequidad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D:\Escritorio\Laboratorio Urbano\#MiRetoPor\oasis{\cosofe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914400"/>
            <a:ext cx="5199063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1 CuadroTexto"/>
          <p:cNvSpPr txBox="1"/>
          <p:nvPr/>
        </p:nvSpPr>
        <p:spPr>
          <a:xfrm>
            <a:off x="1524000" y="666750"/>
            <a:ext cx="1762125" cy="723900"/>
          </a:xfrm>
          <a:prstGeom prst="rect">
            <a:avLst/>
          </a:prstGeom>
          <a:noFill/>
        </p:spPr>
        <p:txBody>
          <a:bodyPr lIns="76410" tIns="38205" rIns="76410" bIns="38205">
            <a:spAutoFit/>
          </a:bodyPr>
          <a:lstStyle>
            <a:defPPr>
              <a:defRPr lang="en-US"/>
            </a:defPPr>
            <a:lvl1pPr algn="r">
              <a:defRPr sz="2000" b="1">
                <a:solidFill>
                  <a:srgbClr val="97B94F"/>
                </a:solidFill>
                <a:latin typeface="AvenirNext LT Pro Cn" pitchFamily="34" charset="0"/>
              </a:defRPr>
            </a:lvl1pPr>
          </a:lstStyle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dirty="0">
                <a:ea typeface="+mn-ea"/>
                <a:cs typeface="+mn-cs"/>
              </a:rPr>
              <a:t>AGUA SEGURA PARA CONSUMO HUMANO</a:t>
            </a:r>
          </a:p>
        </p:txBody>
      </p:sp>
      <p:sp>
        <p:nvSpPr>
          <p:cNvPr id="7" name="22 CuadroTexto"/>
          <p:cNvSpPr txBox="1"/>
          <p:nvPr/>
        </p:nvSpPr>
        <p:spPr>
          <a:xfrm>
            <a:off x="5316538" y="361950"/>
            <a:ext cx="1312862" cy="508000"/>
          </a:xfrm>
          <a:prstGeom prst="rect">
            <a:avLst/>
          </a:prstGeom>
          <a:noFill/>
        </p:spPr>
        <p:txBody>
          <a:bodyPr lIns="76410" tIns="38205" rIns="76410" bIns="38205">
            <a:spAutoFit/>
          </a:bodyPr>
          <a:lstStyle>
            <a:defPPr>
              <a:defRPr lang="en-US"/>
            </a:defPPr>
            <a:lvl1pPr algn="r">
              <a:defRPr sz="2000" b="1">
                <a:solidFill>
                  <a:srgbClr val="97B94F"/>
                </a:solidFill>
                <a:latin typeface="AvenirNext LT Pro Cn" pitchFamily="34" charset="0"/>
              </a:defRPr>
            </a:lvl1pPr>
          </a:lstStyle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dirty="0">
                <a:ea typeface="+mn-ea"/>
                <a:cs typeface="+mn-cs"/>
              </a:rPr>
              <a:t>COMERCIO </a:t>
            </a:r>
            <a:r>
              <a:rPr lang="en-US" sz="1400" b="0" dirty="0">
                <a:ea typeface="+mn-ea"/>
                <a:cs typeface="+mn-cs"/>
              </a:rPr>
              <a:t>ÉTICO </a:t>
            </a:r>
            <a:endParaRPr lang="es-CO" sz="1400" dirty="0">
              <a:ea typeface="+mn-ea"/>
              <a:cs typeface="+mn-cs"/>
            </a:endParaRPr>
          </a:p>
        </p:txBody>
      </p:sp>
      <p:sp>
        <p:nvSpPr>
          <p:cNvPr id="8" name="24 CuadroTexto"/>
          <p:cNvSpPr txBox="1"/>
          <p:nvPr/>
        </p:nvSpPr>
        <p:spPr>
          <a:xfrm>
            <a:off x="7035800" y="2419350"/>
            <a:ext cx="1574800" cy="292100"/>
          </a:xfrm>
          <a:prstGeom prst="rect">
            <a:avLst/>
          </a:prstGeom>
          <a:noFill/>
        </p:spPr>
        <p:txBody>
          <a:bodyPr lIns="76410" tIns="38205" rIns="76410" bIns="38205">
            <a:spAutoFit/>
          </a:bodyPr>
          <a:lstStyle/>
          <a:p>
            <a:pPr algn="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92D050"/>
                </a:solidFill>
                <a:latin typeface="Calibri"/>
                <a:ea typeface="+mn-ea"/>
                <a:cs typeface="+mn-cs"/>
              </a:rPr>
              <a:t>EDUCACIÓN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 </a:t>
            </a:r>
            <a:r>
              <a:rPr lang="es-CO" sz="1400" b="1" dirty="0">
                <a:solidFill>
                  <a:srgbClr val="97B94F"/>
                </a:solidFill>
                <a:latin typeface="AvenirNext LT Pro Cn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25 Rectángulo"/>
          <p:cNvSpPr/>
          <p:nvPr/>
        </p:nvSpPr>
        <p:spPr>
          <a:xfrm>
            <a:off x="1981200" y="3649663"/>
            <a:ext cx="1454150" cy="1484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26 Rectángulo"/>
          <p:cNvSpPr/>
          <p:nvPr/>
        </p:nvSpPr>
        <p:spPr>
          <a:xfrm>
            <a:off x="3005138" y="3922713"/>
            <a:ext cx="1447800" cy="12207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27 CuadroTexto"/>
          <p:cNvSpPr txBox="1"/>
          <p:nvPr/>
        </p:nvSpPr>
        <p:spPr>
          <a:xfrm>
            <a:off x="762000" y="2647950"/>
            <a:ext cx="1765300" cy="938213"/>
          </a:xfrm>
          <a:prstGeom prst="rect">
            <a:avLst/>
          </a:prstGeom>
          <a:noFill/>
        </p:spPr>
        <p:txBody>
          <a:bodyPr lIns="76410" tIns="38205" rIns="76410" bIns="38205">
            <a:spAutoFit/>
          </a:bodyPr>
          <a:lstStyle>
            <a:defPPr>
              <a:defRPr lang="en-US"/>
            </a:defPPr>
            <a:lvl1pPr algn="r">
              <a:defRPr sz="2000" b="1">
                <a:solidFill>
                  <a:srgbClr val="97B94F"/>
                </a:solidFill>
                <a:latin typeface="AvenirNext LT Pro Cn" pitchFamily="34" charset="0"/>
              </a:defRPr>
            </a:lvl1pPr>
          </a:lstStyle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dirty="0">
                <a:ea typeface="+mn-ea"/>
                <a:cs typeface="+mn-cs"/>
              </a:rPr>
              <a:t>ESPACIOS  COMUNITARIOS PARA TRABAJO.</a:t>
            </a:r>
          </a:p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0" dirty="0">
              <a:ea typeface="+mn-ea"/>
              <a:cs typeface="+mn-cs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3348038" y="914400"/>
            <a:ext cx="1343025" cy="1395413"/>
          </a:xfrm>
          <a:prstGeom prst="ellipse">
            <a:avLst/>
          </a:prstGeom>
          <a:solidFill>
            <a:srgbClr val="D4E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9098" name="Imagen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1184275"/>
            <a:ext cx="117157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 advTm="20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0" y="-374650"/>
            <a:ext cx="9423400" cy="694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13 Conector recto de flecha"/>
          <p:cNvCxnSpPr/>
          <p:nvPr/>
        </p:nvCxnSpPr>
        <p:spPr>
          <a:xfrm flipV="1">
            <a:off x="4348163" y="922338"/>
            <a:ext cx="1570037" cy="91122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flipV="1">
            <a:off x="4348163" y="679450"/>
            <a:ext cx="1450975" cy="3825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V="1">
            <a:off x="4479925" y="842963"/>
            <a:ext cx="1274763" cy="43973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922338"/>
            <a:ext cx="7175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400050"/>
            <a:ext cx="719138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1554163"/>
            <a:ext cx="7175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33563"/>
            <a:ext cx="719138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25 Conector recto de flecha"/>
          <p:cNvCxnSpPr/>
          <p:nvPr/>
        </p:nvCxnSpPr>
        <p:spPr>
          <a:xfrm flipV="1">
            <a:off x="3592513" y="2112963"/>
            <a:ext cx="465137" cy="16033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V="1">
            <a:off x="3473450" y="1377950"/>
            <a:ext cx="465138" cy="71437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2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2606675"/>
            <a:ext cx="7175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30 Conector recto de flecha"/>
          <p:cNvCxnSpPr/>
          <p:nvPr/>
        </p:nvCxnSpPr>
        <p:spPr>
          <a:xfrm flipV="1">
            <a:off x="3224213" y="2112963"/>
            <a:ext cx="1004887" cy="85248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 flipV="1">
            <a:off x="2800350" y="2392363"/>
            <a:ext cx="314325" cy="42703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advClick="0" advTm="20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lub Rotary Aguajir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" y="0"/>
            <a:ext cx="908685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3175"/>
            <a:ext cx="9144000" cy="5146675"/>
          </a:xfrm>
          <a:prstGeom prst="rect">
            <a:avLst/>
          </a:prstGeom>
          <a:solidFill>
            <a:srgbClr val="EB008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00100" y="725488"/>
            <a:ext cx="7559675" cy="3394075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5400" dirty="0" smtClean="0">
                <a:solidFill>
                  <a:prstClr val="white"/>
                </a:solidFill>
                <a:latin typeface="Built Titling Sb" panose="020B0706030202080204" pitchFamily="34" charset="0"/>
                <a:ea typeface="+mn-ea"/>
                <a:cs typeface="+mn-cs"/>
              </a:rPr>
              <a:t>Únete y trabajemos juntos para transformar vidas en nuestra Guajira</a:t>
            </a:r>
            <a:endParaRPr lang="es-CO" sz="5400" dirty="0">
              <a:solidFill>
                <a:prstClr val="white"/>
              </a:solidFill>
              <a:latin typeface="Built Titling Sb" panose="020B070603020208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C:\Users\Juan\Deskto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68288"/>
            <a:ext cx="25955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8" descr="C:\Users\Juan\Desktop\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7175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 descr="C:\Users\Juan\Desktop\download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617663"/>
            <a:ext cx="222885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 descr="C:\Users\Juan\Desktop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268288"/>
            <a:ext cx="25495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7" descr="C:\Users\Juan\Desktop\GUAJIRA-S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>
            <a:fillRect/>
          </a:stretch>
        </p:blipFill>
        <p:spPr bwMode="auto">
          <a:xfrm>
            <a:off x="5540375" y="215900"/>
            <a:ext cx="22574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6" descr="C:\Users\Juan\Desktop\3827094934001_4692400232001_4314316440001-v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245745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2" descr="C:\Users\Juan\Desktop\images (2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2122488"/>
            <a:ext cx="284321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495550" y="2678113"/>
            <a:ext cx="4152900" cy="1177925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 err="1">
                <a:solidFill>
                  <a:prstClr val="white"/>
                </a:solidFill>
                <a:latin typeface="Chosence Light" panose="02000500000000000000" pitchFamily="2" charset="0"/>
                <a:ea typeface="+mn-ea"/>
                <a:cs typeface="+mn-cs"/>
              </a:rPr>
              <a:t>por</a:t>
            </a:r>
            <a:r>
              <a:rPr lang="en-CA" dirty="0">
                <a:solidFill>
                  <a:prstClr val="white"/>
                </a:solidFill>
                <a:latin typeface="Chosence Light" panose="02000500000000000000" pitchFamily="2" charset="0"/>
                <a:ea typeface="+mn-ea"/>
                <a:cs typeface="+mn-cs"/>
              </a:rPr>
              <a:t> </a:t>
            </a:r>
            <a:r>
              <a:rPr lang="en-CA" dirty="0" err="1">
                <a:solidFill>
                  <a:prstClr val="white"/>
                </a:solidFill>
                <a:latin typeface="Chosence Light" panose="02000500000000000000" pitchFamily="2" charset="0"/>
                <a:ea typeface="+mn-ea"/>
                <a:cs typeface="+mn-cs"/>
              </a:rPr>
              <a:t>enfermedades</a:t>
            </a:r>
            <a:r>
              <a:rPr lang="en-CA" dirty="0">
                <a:solidFill>
                  <a:prstClr val="white"/>
                </a:solidFill>
                <a:latin typeface="Chosence Light" panose="02000500000000000000" pitchFamily="2" charset="0"/>
                <a:ea typeface="+mn-ea"/>
                <a:cs typeface="+mn-cs"/>
              </a:rPr>
              <a:t> </a:t>
            </a:r>
            <a:r>
              <a:rPr lang="en-CA" dirty="0" err="1">
                <a:solidFill>
                  <a:prstClr val="white"/>
                </a:solidFill>
                <a:latin typeface="Chosence Light" panose="02000500000000000000" pitchFamily="2" charset="0"/>
                <a:ea typeface="+mn-ea"/>
                <a:cs typeface="+mn-cs"/>
              </a:rPr>
              <a:t>relacionadas</a:t>
            </a:r>
            <a:r>
              <a:rPr lang="en-CA" dirty="0">
                <a:solidFill>
                  <a:prstClr val="white"/>
                </a:solidFill>
                <a:latin typeface="Chosence Light" panose="02000500000000000000" pitchFamily="2" charset="0"/>
                <a:ea typeface="+mn-ea"/>
                <a:cs typeface="+mn-cs"/>
              </a:rPr>
              <a:t> con mala </a:t>
            </a:r>
            <a:r>
              <a:rPr lang="en-CA" dirty="0" err="1">
                <a:solidFill>
                  <a:prstClr val="white"/>
                </a:solidFill>
                <a:latin typeface="Chosence Light" panose="02000500000000000000" pitchFamily="2" charset="0"/>
                <a:ea typeface="+mn-ea"/>
                <a:cs typeface="+mn-cs"/>
              </a:rPr>
              <a:t>calidad</a:t>
            </a:r>
            <a:r>
              <a:rPr lang="en-CA" dirty="0">
                <a:solidFill>
                  <a:prstClr val="white"/>
                </a:solidFill>
                <a:latin typeface="Chosence Light" panose="02000500000000000000" pitchFamily="2" charset="0"/>
                <a:ea typeface="+mn-ea"/>
                <a:cs typeface="+mn-cs"/>
              </a:rPr>
              <a:t> del </a:t>
            </a:r>
            <a:r>
              <a:rPr lang="en-CA" dirty="0" err="1">
                <a:solidFill>
                  <a:prstClr val="white"/>
                </a:solidFill>
                <a:latin typeface="Chosence Light" panose="02000500000000000000" pitchFamily="2" charset="0"/>
                <a:ea typeface="+mn-ea"/>
                <a:cs typeface="+mn-cs"/>
              </a:rPr>
              <a:t>agua</a:t>
            </a:r>
            <a:endParaRPr lang="es-ES" dirty="0">
              <a:solidFill>
                <a:prstClr val="white"/>
              </a:solidFill>
              <a:latin typeface="Chosence Ligh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724150" y="1874838"/>
            <a:ext cx="3959225" cy="531812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000" b="1" dirty="0">
                <a:solidFill>
                  <a:srgbClr val="EF2D24"/>
                </a:solidFill>
                <a:latin typeface="Chosence Light" panose="02000500000000000000" pitchFamily="2" charset="0"/>
                <a:ea typeface="+mn-ea"/>
                <a:cs typeface="+mn-cs"/>
              </a:rPr>
              <a:t>4470 </a:t>
            </a:r>
            <a:r>
              <a:rPr lang="en-CA" sz="3000" b="1" dirty="0" err="1">
                <a:solidFill>
                  <a:srgbClr val="EF2D24"/>
                </a:solidFill>
                <a:latin typeface="Chosence Light" panose="02000500000000000000" pitchFamily="2" charset="0"/>
                <a:ea typeface="+mn-ea"/>
                <a:cs typeface="+mn-cs"/>
              </a:rPr>
              <a:t>niños</a:t>
            </a:r>
            <a:r>
              <a:rPr lang="en-CA" sz="3000" b="1" dirty="0">
                <a:solidFill>
                  <a:srgbClr val="EF2D24"/>
                </a:solidFill>
                <a:latin typeface="Chosence Light" panose="02000500000000000000" pitchFamily="2" charset="0"/>
                <a:ea typeface="+mn-ea"/>
                <a:cs typeface="+mn-cs"/>
              </a:rPr>
              <a:t> </a:t>
            </a:r>
            <a:r>
              <a:rPr lang="en-CA" sz="3000" b="1" dirty="0" err="1">
                <a:solidFill>
                  <a:srgbClr val="EF2D24"/>
                </a:solidFill>
                <a:latin typeface="Chosence Light" panose="02000500000000000000" pitchFamily="2" charset="0"/>
                <a:ea typeface="+mn-ea"/>
                <a:cs typeface="+mn-cs"/>
              </a:rPr>
              <a:t>muertos</a:t>
            </a:r>
            <a:endParaRPr lang="es-ES" sz="3000" b="1" dirty="0">
              <a:solidFill>
                <a:srgbClr val="EF2D24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2D24">
            <a:alpha val="5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A group of people standing in front of a crowd posing for the camera&#10;&#10;Description automatically generated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181100" y="2824163"/>
            <a:ext cx="6807200" cy="1546575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4800" b="1" dirty="0">
                <a:solidFill>
                  <a:prstClr val="white"/>
                </a:solidFill>
                <a:latin typeface="Built Titling Sb" panose="020B0706030202080204" pitchFamily="34" charset="0"/>
                <a:ea typeface="+mn-ea"/>
                <a:cs typeface="+mn-cs"/>
              </a:rPr>
              <a:t>TU TAMBIEN PUEDES CAMBIAR EL MUNDO</a:t>
            </a:r>
            <a:endParaRPr lang="es-ES" sz="4800" b="1" dirty="0">
              <a:solidFill>
                <a:prstClr val="white"/>
              </a:solidFill>
              <a:latin typeface="Built Titling Sb" panose="020B070603020208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Imagen 2" descr="Cul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7642225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Content Placeholder 2"/>
          <p:cNvSpPr txBox="1">
            <a:spLocks/>
          </p:cNvSpPr>
          <p:nvPr/>
        </p:nvSpPr>
        <p:spPr bwMode="auto">
          <a:xfrm>
            <a:off x="7010400" y="4552950"/>
            <a:ext cx="457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s-ES_tradnl" sz="3200" b="1">
                <a:solidFill>
                  <a:schemeClr val="accent1"/>
                </a:solidFill>
                <a:latin typeface="Georgia" charset="0"/>
                <a:cs typeface="Georgia" charset="0"/>
              </a:rPr>
              <a:t>Gracias!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923" y="534564"/>
            <a:ext cx="2836104" cy="291025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209800" y="4476750"/>
            <a:ext cx="4594225" cy="333375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700" dirty="0">
                <a:solidFill>
                  <a:srgbClr val="EB008B"/>
                </a:solidFill>
                <a:latin typeface="Calibri"/>
                <a:ea typeface="+mn-ea"/>
                <a:cs typeface="+mn-cs"/>
              </a:rPr>
              <a:t>www.rotarybogotasantabarbara.org/ayudagua/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33388" y="3560763"/>
            <a:ext cx="1273175" cy="254000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dirty="0">
                <a:solidFill>
                  <a:srgbClr val="EB00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proyecto de:</a:t>
            </a:r>
          </a:p>
        </p:txBody>
      </p:sp>
      <p:pic>
        <p:nvPicPr>
          <p:cNvPr id="94213" name="Imagen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820738"/>
            <a:ext cx="34956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 descr="PNG+for+word+processing,+presentations,+web,+and+digital+uses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181350"/>
            <a:ext cx="3023362" cy="113589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 bwMode="auto">
          <a:xfrm>
            <a:off x="6508750" y="3486150"/>
            <a:ext cx="2635250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6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700" dirty="0">
                <a:solidFill>
                  <a:srgbClr val="EB008B"/>
                </a:solidFill>
                <a:latin typeface="Calibri"/>
              </a:rPr>
              <a:t>#Ayud</a:t>
            </a:r>
            <a:r>
              <a:rPr lang="es-CO" sz="2700" b="1" dirty="0">
                <a:solidFill>
                  <a:srgbClr val="EB008B"/>
                </a:solidFill>
                <a:latin typeface="Calibri"/>
              </a:rPr>
              <a:t>Agua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/>
          <a:srcRect l="23693" r="23692"/>
          <a:stretch/>
        </p:blipFill>
        <p:spPr>
          <a:xfrm>
            <a:off x="5975350" y="3512297"/>
            <a:ext cx="534562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66800" y="750914"/>
            <a:ext cx="5486400" cy="3116236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pPr defTabSz="68576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6600" b="1" dirty="0" smtClean="0">
                <a:solidFill>
                  <a:prstClr val="white"/>
                </a:solidFill>
                <a:latin typeface="Calibri"/>
              </a:rPr>
              <a:t>Emprender Innovación Social</a:t>
            </a:r>
            <a:endParaRPr lang="es-CO" sz="66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10914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 bwMode="auto">
          <a:xfrm>
            <a:off x="457200" y="285750"/>
            <a:ext cx="78486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 b="1" dirty="0">
                <a:latin typeface="Arial Narrow" charset="0"/>
                <a:ea typeface="MS PGothic" charset="0"/>
                <a:cs typeface="Arial Narrow" charset="0"/>
              </a:rPr>
              <a:t>Empatía: </a:t>
            </a:r>
            <a:r>
              <a:rPr lang="es-ES_tradnl" sz="2800" dirty="0">
                <a:latin typeface="Arial Narrow" charset="0"/>
                <a:ea typeface="MS PGothic" charset="0"/>
                <a:cs typeface="Arial Narrow" charset="0"/>
              </a:rPr>
              <a:t>Acercamiento a la Comunidad</a:t>
            </a:r>
            <a:endParaRPr lang="es-ES_tradnl" dirty="0">
              <a:latin typeface="Arial Narrow" charset="0"/>
              <a:ea typeface="MS PGothic" charset="0"/>
              <a:cs typeface="Arial Narrow" charset="0"/>
            </a:endParaRPr>
          </a:p>
        </p:txBody>
      </p:sp>
      <p:pic>
        <p:nvPicPr>
          <p:cNvPr id="49154" name="Imagen 1" descr="800px-Wayuu_Desierto_La_Guajira-700x5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71550"/>
            <a:ext cx="45656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5" name="Agrupar 2"/>
          <p:cNvGrpSpPr>
            <a:grpSpLocks/>
          </p:cNvGrpSpPr>
          <p:nvPr/>
        </p:nvGrpSpPr>
        <p:grpSpPr bwMode="auto">
          <a:xfrm>
            <a:off x="5638800" y="1123950"/>
            <a:ext cx="409575" cy="409575"/>
            <a:chOff x="6413808" y="2000547"/>
            <a:chExt cx="409381" cy="409818"/>
          </a:xfrm>
        </p:grpSpPr>
        <p:sp>
          <p:nvSpPr>
            <p:cNvPr id="21" name="AutoShape 19"/>
            <p:cNvSpPr>
              <a:spLocks/>
            </p:cNvSpPr>
            <p:nvPr/>
          </p:nvSpPr>
          <p:spPr bwMode="auto">
            <a:xfrm>
              <a:off x="6413808" y="2000547"/>
              <a:ext cx="409381" cy="409818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defTabSz="68554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100">
                <a:solidFill>
                  <a:srgbClr val="1C28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endParaRPr>
            </a:p>
          </p:txBody>
        </p:sp>
        <p:sp>
          <p:nvSpPr>
            <p:cNvPr id="22" name="Freeform 67"/>
            <p:cNvSpPr>
              <a:spLocks noChangeArrowheads="1"/>
            </p:cNvSpPr>
            <p:nvPr/>
          </p:nvSpPr>
          <p:spPr bwMode="auto">
            <a:xfrm>
              <a:off x="6521707" y="2051377"/>
              <a:ext cx="223732" cy="258917"/>
            </a:xfrm>
            <a:custGeom>
              <a:avLst/>
              <a:gdLst>
                <a:gd name="T0" fmla="*/ 434 w 453"/>
                <a:gd name="T1" fmla="*/ 186 h 533"/>
                <a:gd name="T2" fmla="*/ 434 w 453"/>
                <a:gd name="T3" fmla="*/ 186 h 533"/>
                <a:gd name="T4" fmla="*/ 44 w 453"/>
                <a:gd name="T5" fmla="*/ 160 h 533"/>
                <a:gd name="T6" fmla="*/ 0 w 453"/>
                <a:gd name="T7" fmla="*/ 178 h 533"/>
                <a:gd name="T8" fmla="*/ 88 w 453"/>
                <a:gd name="T9" fmla="*/ 532 h 533"/>
                <a:gd name="T10" fmla="*/ 141 w 453"/>
                <a:gd name="T11" fmla="*/ 532 h 533"/>
                <a:gd name="T12" fmla="*/ 97 w 453"/>
                <a:gd name="T13" fmla="*/ 355 h 533"/>
                <a:gd name="T14" fmla="*/ 443 w 453"/>
                <a:gd name="T15" fmla="*/ 195 h 533"/>
                <a:gd name="T16" fmla="*/ 434 w 453"/>
                <a:gd name="T17" fmla="*/ 18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3" h="533">
                  <a:moveTo>
                    <a:pt x="434" y="186"/>
                  </a:moveTo>
                  <a:lnTo>
                    <a:pt x="434" y="186"/>
                  </a:lnTo>
                  <a:cubicBezTo>
                    <a:pt x="151" y="301"/>
                    <a:pt x="266" y="0"/>
                    <a:pt x="44" y="16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88" y="532"/>
                    <a:pt x="88" y="532"/>
                    <a:pt x="88" y="532"/>
                  </a:cubicBezTo>
                  <a:cubicBezTo>
                    <a:pt x="141" y="532"/>
                    <a:pt x="141" y="532"/>
                    <a:pt x="141" y="532"/>
                  </a:cubicBezTo>
                  <a:cubicBezTo>
                    <a:pt x="97" y="355"/>
                    <a:pt x="97" y="355"/>
                    <a:pt x="97" y="355"/>
                  </a:cubicBezTo>
                  <a:cubicBezTo>
                    <a:pt x="293" y="195"/>
                    <a:pt x="213" y="532"/>
                    <a:pt x="443" y="195"/>
                  </a:cubicBezTo>
                  <a:cubicBezTo>
                    <a:pt x="452" y="195"/>
                    <a:pt x="443" y="186"/>
                    <a:pt x="434" y="1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34278" tIns="17139" rIns="34278" bIns="17139" anchor="ctr"/>
            <a:lstStyle/>
            <a:p>
              <a:pPr defTabSz="68554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400">
                <a:solidFill>
                  <a:srgbClr val="1C28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82"/>
          <p:cNvSpPr/>
          <p:nvPr/>
        </p:nvSpPr>
        <p:spPr>
          <a:xfrm>
            <a:off x="6172200" y="1047750"/>
            <a:ext cx="2667000" cy="720725"/>
          </a:xfrm>
          <a:prstGeom prst="rect">
            <a:avLst/>
          </a:prstGeom>
        </p:spPr>
        <p:txBody>
          <a:bodyPr lIns="68554" tIns="34277" rIns="68554" bIns="34277">
            <a:spAutoFit/>
          </a:bodyPr>
          <a:lstStyle/>
          <a:p>
            <a:pPr defTabSz="685543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dirty="0">
                <a:solidFill>
                  <a:srgbClr val="1C2835"/>
                </a:solidFill>
                <a:latin typeface="Lato Light"/>
                <a:ea typeface="+mn-ea"/>
                <a:cs typeface="+mn-cs"/>
              </a:rPr>
              <a:t>Visitas de Exploración: Comunidades de </a:t>
            </a:r>
            <a:r>
              <a:rPr lang="es-ES" sz="1100" dirty="0" err="1">
                <a:solidFill>
                  <a:srgbClr val="1C2835"/>
                </a:solidFill>
                <a:latin typeface="Lato Light"/>
                <a:ea typeface="+mn-ea"/>
                <a:cs typeface="+mn-cs"/>
              </a:rPr>
              <a:t>Jurimakal</a:t>
            </a:r>
            <a:r>
              <a:rPr lang="es-ES" sz="1100" dirty="0">
                <a:solidFill>
                  <a:srgbClr val="1C2835"/>
                </a:solidFill>
                <a:latin typeface="Lato Light"/>
                <a:ea typeface="+mn-ea"/>
                <a:cs typeface="+mn-cs"/>
              </a:rPr>
              <a:t> y </a:t>
            </a:r>
            <a:r>
              <a:rPr lang="es-ES" sz="1100" dirty="0" err="1">
                <a:solidFill>
                  <a:srgbClr val="1C2835"/>
                </a:solidFill>
                <a:latin typeface="Lato Light"/>
                <a:ea typeface="+mn-ea"/>
                <a:cs typeface="+mn-cs"/>
              </a:rPr>
              <a:t>Pinski</a:t>
            </a:r>
            <a:r>
              <a:rPr lang="es-ES" sz="1100" dirty="0">
                <a:solidFill>
                  <a:srgbClr val="1C28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municipio de Albania, </a:t>
            </a:r>
            <a:r>
              <a:rPr lang="es-ES" sz="1100" dirty="0">
                <a:solidFill>
                  <a:srgbClr val="1C2835"/>
                </a:solidFill>
                <a:latin typeface="Lato Light"/>
                <a:ea typeface="+mn-ea"/>
                <a:cs typeface="+mn-cs"/>
              </a:rPr>
              <a:t>departamento de La Guajira, Colombia </a:t>
            </a:r>
            <a:endParaRPr lang="es-ES" sz="200" dirty="0">
              <a:solidFill>
                <a:srgbClr val="1C2835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49157" name="Agrupar 23"/>
          <p:cNvGrpSpPr>
            <a:grpSpLocks/>
          </p:cNvGrpSpPr>
          <p:nvPr/>
        </p:nvGrpSpPr>
        <p:grpSpPr bwMode="auto">
          <a:xfrm>
            <a:off x="5638800" y="2038350"/>
            <a:ext cx="409575" cy="409575"/>
            <a:chOff x="6413808" y="2000547"/>
            <a:chExt cx="409381" cy="409818"/>
          </a:xfrm>
        </p:grpSpPr>
        <p:sp>
          <p:nvSpPr>
            <p:cNvPr id="25" name="AutoShape 19"/>
            <p:cNvSpPr>
              <a:spLocks/>
            </p:cNvSpPr>
            <p:nvPr/>
          </p:nvSpPr>
          <p:spPr bwMode="auto">
            <a:xfrm>
              <a:off x="6413808" y="2000547"/>
              <a:ext cx="409381" cy="409818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defTabSz="68554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100">
                <a:solidFill>
                  <a:srgbClr val="1C28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endParaRPr>
            </a:p>
          </p:txBody>
        </p:sp>
        <p:sp>
          <p:nvSpPr>
            <p:cNvPr id="26" name="Freeform 67"/>
            <p:cNvSpPr>
              <a:spLocks noChangeArrowheads="1"/>
            </p:cNvSpPr>
            <p:nvPr/>
          </p:nvSpPr>
          <p:spPr bwMode="auto">
            <a:xfrm>
              <a:off x="6521707" y="2051377"/>
              <a:ext cx="223732" cy="258917"/>
            </a:xfrm>
            <a:custGeom>
              <a:avLst/>
              <a:gdLst>
                <a:gd name="T0" fmla="*/ 434 w 453"/>
                <a:gd name="T1" fmla="*/ 186 h 533"/>
                <a:gd name="T2" fmla="*/ 434 w 453"/>
                <a:gd name="T3" fmla="*/ 186 h 533"/>
                <a:gd name="T4" fmla="*/ 44 w 453"/>
                <a:gd name="T5" fmla="*/ 160 h 533"/>
                <a:gd name="T6" fmla="*/ 0 w 453"/>
                <a:gd name="T7" fmla="*/ 178 h 533"/>
                <a:gd name="T8" fmla="*/ 88 w 453"/>
                <a:gd name="T9" fmla="*/ 532 h 533"/>
                <a:gd name="T10" fmla="*/ 141 w 453"/>
                <a:gd name="T11" fmla="*/ 532 h 533"/>
                <a:gd name="T12" fmla="*/ 97 w 453"/>
                <a:gd name="T13" fmla="*/ 355 h 533"/>
                <a:gd name="T14" fmla="*/ 443 w 453"/>
                <a:gd name="T15" fmla="*/ 195 h 533"/>
                <a:gd name="T16" fmla="*/ 434 w 453"/>
                <a:gd name="T17" fmla="*/ 18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3" h="533">
                  <a:moveTo>
                    <a:pt x="434" y="186"/>
                  </a:moveTo>
                  <a:lnTo>
                    <a:pt x="434" y="186"/>
                  </a:lnTo>
                  <a:cubicBezTo>
                    <a:pt x="151" y="301"/>
                    <a:pt x="266" y="0"/>
                    <a:pt x="44" y="16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88" y="532"/>
                    <a:pt x="88" y="532"/>
                    <a:pt x="88" y="532"/>
                  </a:cubicBezTo>
                  <a:cubicBezTo>
                    <a:pt x="141" y="532"/>
                    <a:pt x="141" y="532"/>
                    <a:pt x="141" y="532"/>
                  </a:cubicBezTo>
                  <a:cubicBezTo>
                    <a:pt x="97" y="355"/>
                    <a:pt x="97" y="355"/>
                    <a:pt x="97" y="355"/>
                  </a:cubicBezTo>
                  <a:cubicBezTo>
                    <a:pt x="293" y="195"/>
                    <a:pt x="213" y="532"/>
                    <a:pt x="443" y="195"/>
                  </a:cubicBezTo>
                  <a:cubicBezTo>
                    <a:pt x="452" y="195"/>
                    <a:pt x="443" y="186"/>
                    <a:pt x="434" y="1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34278" tIns="17139" rIns="34278" bIns="17139" anchor="ctr"/>
            <a:lstStyle/>
            <a:p>
              <a:pPr defTabSz="68554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400">
                <a:solidFill>
                  <a:srgbClr val="1C28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82"/>
          <p:cNvSpPr/>
          <p:nvPr/>
        </p:nvSpPr>
        <p:spPr>
          <a:xfrm>
            <a:off x="6172200" y="1962150"/>
            <a:ext cx="2667000" cy="501650"/>
          </a:xfrm>
          <a:prstGeom prst="rect">
            <a:avLst/>
          </a:prstGeom>
        </p:spPr>
        <p:txBody>
          <a:bodyPr lIns="68554" tIns="34277" rIns="68554" bIns="34277">
            <a:spAutoFit/>
          </a:bodyPr>
          <a:lstStyle/>
          <a:p>
            <a:pPr defTabSz="685543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dirty="0">
                <a:solidFill>
                  <a:srgbClr val="1C2835"/>
                </a:solidFill>
                <a:latin typeface="Lato Light"/>
                <a:ea typeface="+mn-ea"/>
                <a:cs typeface="+mn-cs"/>
              </a:rPr>
              <a:t>Entrevistas con diferentes líderes de la comunidad.</a:t>
            </a:r>
            <a:endParaRPr lang="es-ES" sz="200" dirty="0">
              <a:solidFill>
                <a:srgbClr val="1C2835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49159" name="Agrupar 27"/>
          <p:cNvGrpSpPr>
            <a:grpSpLocks/>
          </p:cNvGrpSpPr>
          <p:nvPr/>
        </p:nvGrpSpPr>
        <p:grpSpPr bwMode="auto">
          <a:xfrm>
            <a:off x="5638800" y="2876550"/>
            <a:ext cx="409575" cy="409575"/>
            <a:chOff x="6413808" y="2000547"/>
            <a:chExt cx="409381" cy="409818"/>
          </a:xfrm>
        </p:grpSpPr>
        <p:sp>
          <p:nvSpPr>
            <p:cNvPr id="29" name="AutoShape 19"/>
            <p:cNvSpPr>
              <a:spLocks/>
            </p:cNvSpPr>
            <p:nvPr/>
          </p:nvSpPr>
          <p:spPr bwMode="auto">
            <a:xfrm>
              <a:off x="6413808" y="2000547"/>
              <a:ext cx="409381" cy="409818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defTabSz="68554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100">
                <a:solidFill>
                  <a:srgbClr val="1C28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endParaRPr>
            </a:p>
          </p:txBody>
        </p:sp>
        <p:sp>
          <p:nvSpPr>
            <p:cNvPr id="30" name="Freeform 67"/>
            <p:cNvSpPr>
              <a:spLocks noChangeArrowheads="1"/>
            </p:cNvSpPr>
            <p:nvPr/>
          </p:nvSpPr>
          <p:spPr bwMode="auto">
            <a:xfrm>
              <a:off x="6521707" y="2051377"/>
              <a:ext cx="223732" cy="258917"/>
            </a:xfrm>
            <a:custGeom>
              <a:avLst/>
              <a:gdLst>
                <a:gd name="T0" fmla="*/ 434 w 453"/>
                <a:gd name="T1" fmla="*/ 186 h 533"/>
                <a:gd name="T2" fmla="*/ 434 w 453"/>
                <a:gd name="T3" fmla="*/ 186 h 533"/>
                <a:gd name="T4" fmla="*/ 44 w 453"/>
                <a:gd name="T5" fmla="*/ 160 h 533"/>
                <a:gd name="T6" fmla="*/ 0 w 453"/>
                <a:gd name="T7" fmla="*/ 178 h 533"/>
                <a:gd name="T8" fmla="*/ 88 w 453"/>
                <a:gd name="T9" fmla="*/ 532 h 533"/>
                <a:gd name="T10" fmla="*/ 141 w 453"/>
                <a:gd name="T11" fmla="*/ 532 h 533"/>
                <a:gd name="T12" fmla="*/ 97 w 453"/>
                <a:gd name="T13" fmla="*/ 355 h 533"/>
                <a:gd name="T14" fmla="*/ 443 w 453"/>
                <a:gd name="T15" fmla="*/ 195 h 533"/>
                <a:gd name="T16" fmla="*/ 434 w 453"/>
                <a:gd name="T17" fmla="*/ 18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3" h="533">
                  <a:moveTo>
                    <a:pt x="434" y="186"/>
                  </a:moveTo>
                  <a:lnTo>
                    <a:pt x="434" y="186"/>
                  </a:lnTo>
                  <a:cubicBezTo>
                    <a:pt x="151" y="301"/>
                    <a:pt x="266" y="0"/>
                    <a:pt x="44" y="16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88" y="532"/>
                    <a:pt x="88" y="532"/>
                    <a:pt x="88" y="532"/>
                  </a:cubicBezTo>
                  <a:cubicBezTo>
                    <a:pt x="141" y="532"/>
                    <a:pt x="141" y="532"/>
                    <a:pt x="141" y="532"/>
                  </a:cubicBezTo>
                  <a:cubicBezTo>
                    <a:pt x="97" y="355"/>
                    <a:pt x="97" y="355"/>
                    <a:pt x="97" y="355"/>
                  </a:cubicBezTo>
                  <a:cubicBezTo>
                    <a:pt x="293" y="195"/>
                    <a:pt x="213" y="532"/>
                    <a:pt x="443" y="195"/>
                  </a:cubicBezTo>
                  <a:cubicBezTo>
                    <a:pt x="452" y="195"/>
                    <a:pt x="443" y="186"/>
                    <a:pt x="434" y="1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34278" tIns="17139" rIns="34278" bIns="17139" anchor="ctr"/>
            <a:lstStyle/>
            <a:p>
              <a:pPr defTabSz="68554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400">
                <a:solidFill>
                  <a:srgbClr val="1C28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82"/>
          <p:cNvSpPr/>
          <p:nvPr/>
        </p:nvSpPr>
        <p:spPr>
          <a:xfrm>
            <a:off x="6172200" y="2800350"/>
            <a:ext cx="2667000" cy="501650"/>
          </a:xfrm>
          <a:prstGeom prst="rect">
            <a:avLst/>
          </a:prstGeom>
        </p:spPr>
        <p:txBody>
          <a:bodyPr lIns="68554" tIns="34277" rIns="68554" bIns="34277">
            <a:spAutoFit/>
          </a:bodyPr>
          <a:lstStyle/>
          <a:p>
            <a:pPr defTabSz="685543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dirty="0">
                <a:solidFill>
                  <a:srgbClr val="1C2835"/>
                </a:solidFill>
                <a:latin typeface="Lato Light"/>
                <a:ea typeface="+mn-ea"/>
                <a:cs typeface="+mn-cs"/>
              </a:rPr>
              <a:t>Caracterización de la población, mapeo del contexto.</a:t>
            </a:r>
            <a:endParaRPr lang="es-ES" sz="200" dirty="0">
              <a:solidFill>
                <a:srgbClr val="1C2835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49161" name="Agrupar 31"/>
          <p:cNvGrpSpPr>
            <a:grpSpLocks/>
          </p:cNvGrpSpPr>
          <p:nvPr/>
        </p:nvGrpSpPr>
        <p:grpSpPr bwMode="auto">
          <a:xfrm>
            <a:off x="5638800" y="3714750"/>
            <a:ext cx="409575" cy="409575"/>
            <a:chOff x="6413808" y="2000547"/>
            <a:chExt cx="409381" cy="409818"/>
          </a:xfrm>
        </p:grpSpPr>
        <p:sp>
          <p:nvSpPr>
            <p:cNvPr id="33" name="AutoShape 19"/>
            <p:cNvSpPr>
              <a:spLocks/>
            </p:cNvSpPr>
            <p:nvPr/>
          </p:nvSpPr>
          <p:spPr bwMode="auto">
            <a:xfrm>
              <a:off x="6413808" y="2000547"/>
              <a:ext cx="409381" cy="409818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defTabSz="68554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100">
                <a:solidFill>
                  <a:srgbClr val="1C28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endParaRPr>
            </a:p>
          </p:txBody>
        </p:sp>
        <p:sp>
          <p:nvSpPr>
            <p:cNvPr id="34" name="Freeform 67"/>
            <p:cNvSpPr>
              <a:spLocks noChangeArrowheads="1"/>
            </p:cNvSpPr>
            <p:nvPr/>
          </p:nvSpPr>
          <p:spPr bwMode="auto">
            <a:xfrm>
              <a:off x="6521707" y="2051377"/>
              <a:ext cx="223732" cy="258917"/>
            </a:xfrm>
            <a:custGeom>
              <a:avLst/>
              <a:gdLst>
                <a:gd name="T0" fmla="*/ 434 w 453"/>
                <a:gd name="T1" fmla="*/ 186 h 533"/>
                <a:gd name="T2" fmla="*/ 434 w 453"/>
                <a:gd name="T3" fmla="*/ 186 h 533"/>
                <a:gd name="T4" fmla="*/ 44 w 453"/>
                <a:gd name="T5" fmla="*/ 160 h 533"/>
                <a:gd name="T6" fmla="*/ 0 w 453"/>
                <a:gd name="T7" fmla="*/ 178 h 533"/>
                <a:gd name="T8" fmla="*/ 88 w 453"/>
                <a:gd name="T9" fmla="*/ 532 h 533"/>
                <a:gd name="T10" fmla="*/ 141 w 453"/>
                <a:gd name="T11" fmla="*/ 532 h 533"/>
                <a:gd name="T12" fmla="*/ 97 w 453"/>
                <a:gd name="T13" fmla="*/ 355 h 533"/>
                <a:gd name="T14" fmla="*/ 443 w 453"/>
                <a:gd name="T15" fmla="*/ 195 h 533"/>
                <a:gd name="T16" fmla="*/ 434 w 453"/>
                <a:gd name="T17" fmla="*/ 18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3" h="533">
                  <a:moveTo>
                    <a:pt x="434" y="186"/>
                  </a:moveTo>
                  <a:lnTo>
                    <a:pt x="434" y="186"/>
                  </a:lnTo>
                  <a:cubicBezTo>
                    <a:pt x="151" y="301"/>
                    <a:pt x="266" y="0"/>
                    <a:pt x="44" y="16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88" y="532"/>
                    <a:pt x="88" y="532"/>
                    <a:pt x="88" y="532"/>
                  </a:cubicBezTo>
                  <a:cubicBezTo>
                    <a:pt x="141" y="532"/>
                    <a:pt x="141" y="532"/>
                    <a:pt x="141" y="532"/>
                  </a:cubicBezTo>
                  <a:cubicBezTo>
                    <a:pt x="97" y="355"/>
                    <a:pt x="97" y="355"/>
                    <a:pt x="97" y="355"/>
                  </a:cubicBezTo>
                  <a:cubicBezTo>
                    <a:pt x="293" y="195"/>
                    <a:pt x="213" y="532"/>
                    <a:pt x="443" y="195"/>
                  </a:cubicBezTo>
                  <a:cubicBezTo>
                    <a:pt x="452" y="195"/>
                    <a:pt x="443" y="186"/>
                    <a:pt x="434" y="1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34278" tIns="17139" rIns="34278" bIns="17139" anchor="ctr"/>
            <a:lstStyle/>
            <a:p>
              <a:pPr defTabSz="68554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400">
                <a:solidFill>
                  <a:srgbClr val="1C28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82"/>
          <p:cNvSpPr/>
          <p:nvPr/>
        </p:nvSpPr>
        <p:spPr>
          <a:xfrm>
            <a:off x="6172200" y="3638550"/>
            <a:ext cx="2667000" cy="720725"/>
          </a:xfrm>
          <a:prstGeom prst="rect">
            <a:avLst/>
          </a:prstGeom>
        </p:spPr>
        <p:txBody>
          <a:bodyPr lIns="68554" tIns="34277" rIns="68554" bIns="34277">
            <a:spAutoFit/>
          </a:bodyPr>
          <a:lstStyle/>
          <a:p>
            <a:pPr defTabSz="685543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dirty="0">
                <a:solidFill>
                  <a:srgbClr val="1C2835"/>
                </a:solidFill>
                <a:latin typeface="Lato Light"/>
                <a:ea typeface="+mn-ea"/>
                <a:cs typeface="+mn-cs"/>
              </a:rPr>
              <a:t>Identificación de las principales problemáticas y necesidades de la comunidad</a:t>
            </a:r>
            <a:endParaRPr lang="es-ES" sz="200" dirty="0">
              <a:solidFill>
                <a:srgbClr val="1C2835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Exploración Guajir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590550"/>
            <a:ext cx="703326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1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14400" y="1733550"/>
            <a:ext cx="7162800" cy="1084910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pPr defTabSz="68576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6600" b="1" dirty="0" smtClean="0">
                <a:solidFill>
                  <a:prstClr val="white"/>
                </a:solidFill>
                <a:latin typeface="Calibri"/>
              </a:rPr>
              <a:t>AGUA</a:t>
            </a:r>
            <a:endParaRPr lang="es-CO" sz="66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312676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RF-PowerpointDesignEN_Light_DRAFT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TRF-PowerpointDesignEN_Light_DRAFT.pot</Template>
  <TotalTime>30458</TotalTime>
  <Words>434</Words>
  <Application>Microsoft Macintosh PowerPoint</Application>
  <PresentationFormat>Presentación en pantalla (16:9)</PresentationFormat>
  <Paragraphs>108</Paragraphs>
  <Slides>42</Slides>
  <Notes>6</Notes>
  <HiddenSlides>0</HiddenSlides>
  <MMClips>2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42</vt:i4>
      </vt:variant>
    </vt:vector>
  </HeadingPairs>
  <TitlesOfParts>
    <vt:vector size="47" baseType="lpstr">
      <vt:lpstr>TRF-PowerpointDesignEN_Light_DRAFT</vt:lpstr>
      <vt:lpstr>Custom Design</vt:lpstr>
      <vt:lpstr>2_Custom Design</vt:lpstr>
      <vt:lpstr>Tema de Office</vt:lpstr>
      <vt:lpstr>1_Tema de Office</vt:lpstr>
      <vt:lpstr>Aire + Sol = Agua Potable 24x7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Empatía: Acercamiento a la Comunidad</vt:lpstr>
      <vt:lpstr>Presentación de PowerPoint</vt:lpstr>
      <vt:lpstr>Presentación de PowerPoint</vt:lpstr>
      <vt:lpstr>Presentación de PowerPoint</vt:lpstr>
      <vt:lpstr>Presentación de PowerPoint</vt:lpstr>
      <vt:lpstr>Jurimakal + Pinski</vt:lpstr>
      <vt:lpstr>Pozo actual Jurimakal y Pinski</vt:lpstr>
      <vt:lpstr>Presentación de PowerPoint</vt:lpstr>
      <vt:lpstr>Ideación: Diseño de Soluciones Potenciales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Prototipado</vt:lpstr>
      <vt:lpstr>Prototipado: Generación de Agua 7x24</vt:lpstr>
      <vt:lpstr>Prototipado</vt:lpstr>
      <vt:lpstr>Presentación de PowerPoint</vt:lpstr>
      <vt:lpstr>Primer Lanzamiento</vt:lpstr>
      <vt:lpstr>Presentación de PowerPoint</vt:lpstr>
      <vt:lpstr>Presentación de PowerPoint</vt:lpstr>
      <vt:lpstr>Malakali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Rotary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ESTEBAN NUMA</cp:lastModifiedBy>
  <cp:revision>699</cp:revision>
  <cp:lastPrinted>2015-06-15T16:20:08Z</cp:lastPrinted>
  <dcterms:created xsi:type="dcterms:W3CDTF">2010-04-16T20:11:30Z</dcterms:created>
  <dcterms:modified xsi:type="dcterms:W3CDTF">2020-05-30T16:53:58Z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Bob Kiolbassa</vt:lpwstr>
  </property>
  <property fmtid="{D5CDD505-2E9C-101B-9397-08002B2CF9AE}" pid="3" name="Description0">
    <vt:lpwstr>16:9 (Widescreen)</vt:lpwstr>
  </property>
  <property fmtid="{D5CDD505-2E9C-101B-9397-08002B2CF9AE}" pid="4" name="Status">
    <vt:lpwstr>In Review</vt:lpwstr>
  </property>
  <property fmtid="{D5CDD505-2E9C-101B-9397-08002B2CF9AE}" pid="5" name="WhenToUse">
    <vt:lpwstr/>
  </property>
</Properties>
</file>